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1" r:id="rId1"/>
  </p:sldMasterIdLst>
  <p:sldIdLst>
    <p:sldId id="29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19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6476" y="2123442"/>
            <a:ext cx="5627823" cy="4883385"/>
          </a:xfrm>
        </p:spPr>
        <p:txBody>
          <a:bodyPr anchor="b"/>
          <a:lstStyle>
            <a:lvl1pPr>
              <a:defRPr sz="6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6476" y="7006824"/>
            <a:ext cx="5627823" cy="1263416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7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4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3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0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839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77" y="7040861"/>
            <a:ext cx="5627822" cy="831216"/>
          </a:xfrm>
        </p:spPr>
        <p:txBody>
          <a:bodyPr anchor="b">
            <a:normAutofit/>
          </a:bodyPr>
          <a:lstStyle>
            <a:lvl1pPr algn="l">
              <a:defRPr sz="20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6476" y="1005840"/>
            <a:ext cx="5627823" cy="533964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77" y="7872077"/>
            <a:ext cx="5627821" cy="724111"/>
          </a:xfrm>
        </p:spPr>
        <p:txBody>
          <a:bodyPr>
            <a:normAutofit/>
          </a:bodyPr>
          <a:lstStyle>
            <a:lvl1pPr marL="0" indent="0">
              <a:buNone/>
              <a:defRPr sz="102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215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76" y="2123440"/>
            <a:ext cx="5627823" cy="2905760"/>
          </a:xfrm>
        </p:spPr>
        <p:txBody>
          <a:bodyPr/>
          <a:lstStyle>
            <a:lvl1pPr>
              <a:defRPr sz="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76" y="5364480"/>
            <a:ext cx="5627823" cy="3464560"/>
          </a:xfrm>
        </p:spPr>
        <p:txBody>
          <a:bodyPr anchor="ctr">
            <a:normAutofit/>
          </a:bodyPr>
          <a:lstStyle>
            <a:lvl1pPr marL="0" indent="0">
              <a:buNone/>
              <a:defRPr sz="153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5234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198" y="2123440"/>
            <a:ext cx="5100892" cy="3407615"/>
          </a:xfrm>
        </p:spPr>
        <p:txBody>
          <a:bodyPr/>
          <a:lstStyle>
            <a:lvl1pPr>
              <a:defRPr sz="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230951" y="5531055"/>
            <a:ext cx="4641985" cy="501855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19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76" y="6380964"/>
            <a:ext cx="5627823" cy="2458720"/>
          </a:xfrm>
        </p:spPr>
        <p:txBody>
          <a:bodyPr anchor="ctr">
            <a:normAutofit/>
          </a:bodyPr>
          <a:lstStyle>
            <a:lvl1pPr marL="0" indent="0">
              <a:buNone/>
              <a:defRPr sz="153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572813" y="1424505"/>
            <a:ext cx="511352" cy="1688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037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49737" y="3833554"/>
            <a:ext cx="511352" cy="1688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037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6905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75" y="4582161"/>
            <a:ext cx="5627824" cy="2424664"/>
          </a:xfrm>
        </p:spPr>
        <p:txBody>
          <a:bodyPr anchor="b"/>
          <a:lstStyle>
            <a:lvl1pPr algn="l">
              <a:defRPr sz="3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76" y="7006825"/>
            <a:ext cx="5627823" cy="1261920"/>
          </a:xfrm>
        </p:spPr>
        <p:txBody>
          <a:bodyPr anchor="t"/>
          <a:lstStyle>
            <a:lvl1pPr marL="0" indent="0" algn="l">
              <a:buNone/>
              <a:defRPr sz="17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6809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5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609" y="2905760"/>
            <a:ext cx="1879116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16054" y="3911600"/>
            <a:ext cx="1866671" cy="5264362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76478" y="2905760"/>
            <a:ext cx="1872341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469749" y="3911600"/>
            <a:ext cx="1879070" cy="5264362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43180" y="2905760"/>
            <a:ext cx="1869709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4543180" y="3911600"/>
            <a:ext cx="1869709" cy="5264362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376034" y="3129280"/>
            <a:ext cx="0" cy="581152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39576" y="3129280"/>
            <a:ext cx="0" cy="5818094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582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5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054" y="6234725"/>
            <a:ext cx="1874770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16054" y="3241040"/>
            <a:ext cx="1874770" cy="22352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16054" y="7079911"/>
            <a:ext cx="1874770" cy="966811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80123" y="6234725"/>
            <a:ext cx="1868696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480122" y="3241040"/>
            <a:ext cx="1868696" cy="22352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479260" y="7079910"/>
            <a:ext cx="1871171" cy="966811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43180" y="6234725"/>
            <a:ext cx="1869709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543179" y="3241040"/>
            <a:ext cx="1869709" cy="22352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4543101" y="7079907"/>
            <a:ext cx="1872185" cy="966811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376034" y="3129280"/>
            <a:ext cx="0" cy="581152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39576" y="3129280"/>
            <a:ext cx="0" cy="5818094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8363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5379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95315" y="630981"/>
            <a:ext cx="1117574" cy="8544983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6054" y="1134034"/>
            <a:ext cx="4733490" cy="804193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947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990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77" y="4197210"/>
            <a:ext cx="5627822" cy="2809616"/>
          </a:xfrm>
        </p:spPr>
        <p:txBody>
          <a:bodyPr anchor="b"/>
          <a:lstStyle>
            <a:lvl1pPr algn="l">
              <a:defRPr sz="3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76" y="7006825"/>
            <a:ext cx="5627823" cy="1261920"/>
          </a:xfrm>
        </p:spPr>
        <p:txBody>
          <a:bodyPr anchor="t"/>
          <a:lstStyle>
            <a:lvl1pPr marL="0" indent="0" algn="l">
              <a:buNone/>
              <a:defRPr sz="17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3408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545" y="3022179"/>
            <a:ext cx="2803396" cy="6153786"/>
          </a:xfrm>
        </p:spPr>
        <p:txBody>
          <a:bodyPr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5679" y="3015604"/>
            <a:ext cx="2803398" cy="6160359"/>
          </a:xfrm>
        </p:spPr>
        <p:txBody>
          <a:bodyPr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604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3545" y="2794000"/>
            <a:ext cx="2803395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545" y="3688080"/>
            <a:ext cx="2803396" cy="5487882"/>
          </a:xfrm>
        </p:spPr>
        <p:txBody>
          <a:bodyPr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05680" y="2794000"/>
            <a:ext cx="2803396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05680" y="3688080"/>
            <a:ext cx="2803396" cy="5487882"/>
          </a:xfrm>
        </p:spPr>
        <p:txBody>
          <a:bodyPr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039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601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355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75" y="2123440"/>
            <a:ext cx="2168743" cy="2123440"/>
          </a:xfrm>
        </p:spPr>
        <p:txBody>
          <a:bodyPr anchor="b"/>
          <a:lstStyle>
            <a:lvl1pPr algn="l">
              <a:defRPr sz="20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0988" y="2123440"/>
            <a:ext cx="3313311" cy="6705600"/>
          </a:xfrm>
        </p:spPr>
        <p:txBody>
          <a:bodyPr anchor="ctr">
            <a:normAutofit/>
          </a:bodyPr>
          <a:lstStyle>
            <a:lvl1pPr>
              <a:defRPr sz="1700"/>
            </a:lvl1pPr>
            <a:lvl2pPr>
              <a:defRPr sz="1530"/>
            </a:lvl2pPr>
            <a:lvl3pPr>
              <a:defRPr sz="1360"/>
            </a:lvl3pPr>
            <a:lvl4pPr>
              <a:defRPr sz="1190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75" y="4589613"/>
            <a:ext cx="2168743" cy="4246879"/>
          </a:xfrm>
        </p:spPr>
        <p:txBody>
          <a:bodyPr/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1679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808" y="2719482"/>
            <a:ext cx="3247573" cy="2309718"/>
          </a:xfrm>
        </p:spPr>
        <p:txBody>
          <a:bodyPr anchor="b">
            <a:normAutofit/>
          </a:bodyPr>
          <a:lstStyle>
            <a:lvl1pPr algn="l">
              <a:defRPr sz="306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1490" y="1676400"/>
            <a:ext cx="2040786" cy="6705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75" y="5364480"/>
            <a:ext cx="3242519" cy="2011680"/>
          </a:xfrm>
        </p:spPr>
        <p:txBody>
          <a:bodyPr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960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5354517" y="2458720"/>
            <a:ext cx="2396490" cy="413512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4836357" y="-670560"/>
            <a:ext cx="1360170" cy="234696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5354517" y="8940800"/>
            <a:ext cx="842010" cy="145288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30890" y="3911600"/>
            <a:ext cx="3562350" cy="61468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713820" y="4246880"/>
            <a:ext cx="2007870" cy="346456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6583797" y="0"/>
            <a:ext cx="582930" cy="16125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2004" y="663986"/>
            <a:ext cx="5997073" cy="205411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3545" y="3010957"/>
            <a:ext cx="5704906" cy="6153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6065306" y="2752701"/>
            <a:ext cx="1452879" cy="19436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3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4108232" y="4856781"/>
            <a:ext cx="5661033" cy="1943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3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601467" y="433747"/>
            <a:ext cx="534491" cy="11259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38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71844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388626" rtl="0" eaLnBrk="1" latinLnBrk="0" hangingPunct="1">
        <a:spcBef>
          <a:spcPct val="0"/>
        </a:spcBef>
        <a:buNone/>
        <a:defRPr sz="357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91470" indent="-291470" algn="l" defTabSz="388626" rtl="0" eaLnBrk="1" latinLnBrk="0" hangingPunct="1">
        <a:spcBef>
          <a:spcPts val="8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7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631518" indent="-242892" algn="l" defTabSz="388626" rtl="0" eaLnBrk="1" latinLnBrk="0" hangingPunct="1">
        <a:spcBef>
          <a:spcPts val="8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3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971567" indent="-194313" algn="l" defTabSz="388626" rtl="0" eaLnBrk="1" latinLnBrk="0" hangingPunct="1">
        <a:spcBef>
          <a:spcPts val="8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6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360193" indent="-194313" algn="l" defTabSz="388626" rtl="0" eaLnBrk="1" latinLnBrk="0" hangingPunct="1">
        <a:spcBef>
          <a:spcPts val="8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9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748819" indent="-194313" algn="l" defTabSz="388626" rtl="0" eaLnBrk="1" latinLnBrk="0" hangingPunct="1">
        <a:spcBef>
          <a:spcPts val="8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9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137446" indent="-194313" algn="l" defTabSz="388626" rtl="0" eaLnBrk="1" latinLnBrk="0" hangingPunct="1">
        <a:spcBef>
          <a:spcPts val="8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9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526072" indent="-194313" algn="l" defTabSz="388626" rtl="0" eaLnBrk="1" latinLnBrk="0" hangingPunct="1">
        <a:spcBef>
          <a:spcPts val="8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9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914698" indent="-194313" algn="l" defTabSz="388626" rtl="0" eaLnBrk="1" latinLnBrk="0" hangingPunct="1">
        <a:spcBef>
          <a:spcPts val="8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9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303324" indent="-194313" algn="l" defTabSz="388626" rtl="0" eaLnBrk="1" latinLnBrk="0" hangingPunct="1">
        <a:spcBef>
          <a:spcPts val="8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9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8862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6" algn="l" defTabSz="38862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53" algn="l" defTabSz="38862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79" algn="l" defTabSz="38862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506" algn="l" defTabSz="38862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32" algn="l" defTabSz="38862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59" algn="l" defTabSz="38862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85" algn="l" defTabSz="38862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9012" algn="l" defTabSz="38862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3481" y="471931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89761"/>
            <a:ext cx="5492115" cy="848309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894839" marR="1861185" indent="-17780" algn="ctr">
              <a:lnSpc>
                <a:spcPct val="103899"/>
              </a:lnSpc>
              <a:spcBef>
                <a:spcPts val="15"/>
              </a:spcBef>
            </a:pPr>
            <a:r>
              <a:rPr lang="en-IN" sz="1800" spc="-5" dirty="0">
                <a:latin typeface="Times New Roman"/>
                <a:cs typeface="Times New Roman"/>
              </a:rPr>
              <a:t>UNIT – 5 </a:t>
            </a:r>
          </a:p>
          <a:p>
            <a:pPr marL="1894839" marR="1861185" indent="-17780" algn="ctr">
              <a:lnSpc>
                <a:spcPct val="103899"/>
              </a:lnSpc>
              <a:spcBef>
                <a:spcPts val="15"/>
              </a:spcBef>
            </a:pPr>
            <a:endParaRPr lang="en-IN" spc="-5" dirty="0">
              <a:latin typeface="Times New Roman"/>
              <a:cs typeface="Times New Roman"/>
            </a:endParaRPr>
          </a:p>
          <a:p>
            <a:pPr marL="1894839" marR="1861185" indent="-17780" algn="ctr">
              <a:lnSpc>
                <a:spcPct val="103899"/>
              </a:lnSpc>
              <a:spcBef>
                <a:spcPts val="15"/>
              </a:spcBef>
            </a:pP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8DF572-FC31-4D4A-9BFB-0B9E964900AE}"/>
              </a:ext>
            </a:extLst>
          </p:cNvPr>
          <p:cNvSpPr/>
          <p:nvPr/>
        </p:nvSpPr>
        <p:spPr>
          <a:xfrm>
            <a:off x="-128677" y="4567535"/>
            <a:ext cx="80297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AGRICULTURE MARKETS </a:t>
            </a:r>
          </a:p>
        </p:txBody>
      </p:sp>
    </p:spTree>
    <p:extLst>
      <p:ext uri="{BB962C8B-B14F-4D97-AF65-F5344CB8AC3E}">
        <p14:creationId xmlns:p14="http://schemas.microsoft.com/office/powerpoint/2010/main" val="2886074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3481" y="471931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68425"/>
            <a:ext cx="5489575" cy="3977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6565">
              <a:lnSpc>
                <a:spcPct val="1082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There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an old English saying </a:t>
            </a:r>
            <a:r>
              <a:rPr sz="1800" spc="-5" dirty="0">
                <a:latin typeface="Times New Roman"/>
                <a:cs typeface="Times New Roman"/>
              </a:rPr>
              <a:t>that two women </a:t>
            </a:r>
            <a:r>
              <a:rPr sz="1800" dirty="0">
                <a:latin typeface="Times New Roman"/>
                <a:cs typeface="Times New Roman"/>
              </a:rPr>
              <a:t>and a  goose </a:t>
            </a:r>
            <a:r>
              <a:rPr sz="1800" spc="-10" dirty="0">
                <a:latin typeface="Times New Roman"/>
                <a:cs typeface="Times New Roman"/>
              </a:rPr>
              <a:t>may </a:t>
            </a:r>
            <a:r>
              <a:rPr sz="1800" spc="-5" dirty="0">
                <a:latin typeface="Times New Roman"/>
                <a:cs typeface="Times New Roman"/>
              </a:rPr>
              <a:t>make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market. However,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common parlance, 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market includes any place where persons </a:t>
            </a:r>
            <a:r>
              <a:rPr sz="1800" dirty="0">
                <a:latin typeface="Times New Roman"/>
                <a:cs typeface="Times New Roman"/>
              </a:rPr>
              <a:t>assemble for </a:t>
            </a:r>
            <a:r>
              <a:rPr sz="1800" spc="-5" dirty="0">
                <a:latin typeface="Times New Roman"/>
                <a:cs typeface="Times New Roman"/>
              </a:rPr>
              <a:t>the  sale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purchase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commodities intended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satisfying  human wants. Other terms </a:t>
            </a:r>
            <a:r>
              <a:rPr sz="1800" dirty="0">
                <a:latin typeface="Times New Roman"/>
                <a:cs typeface="Times New Roman"/>
              </a:rPr>
              <a:t>used </a:t>
            </a:r>
            <a:r>
              <a:rPr sz="1800" spc="-5" dirty="0">
                <a:latin typeface="Times New Roman"/>
                <a:cs typeface="Times New Roman"/>
              </a:rPr>
              <a:t>for describing markets </a:t>
            </a:r>
            <a:r>
              <a:rPr sz="1800" dirty="0">
                <a:latin typeface="Times New Roman"/>
                <a:cs typeface="Times New Roman"/>
              </a:rPr>
              <a:t>in  India are </a:t>
            </a:r>
            <a:r>
              <a:rPr sz="1800" spc="-5" dirty="0">
                <a:latin typeface="Times New Roman"/>
                <a:cs typeface="Times New Roman"/>
              </a:rPr>
              <a:t>Haats, </a:t>
            </a:r>
            <a:r>
              <a:rPr sz="1800" dirty="0">
                <a:latin typeface="Times New Roman"/>
                <a:cs typeface="Times New Roman"/>
              </a:rPr>
              <a:t>Painths, </a:t>
            </a:r>
            <a:r>
              <a:rPr sz="1800" spc="-5" dirty="0">
                <a:latin typeface="Times New Roman"/>
                <a:cs typeface="Times New Roman"/>
              </a:rPr>
              <a:t>Shandies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Bazar. </a:t>
            </a:r>
            <a:r>
              <a:rPr sz="1800" dirty="0">
                <a:latin typeface="Times New Roman"/>
                <a:cs typeface="Times New Roman"/>
              </a:rPr>
              <a:t>The word  </a:t>
            </a:r>
            <a:r>
              <a:rPr sz="1800" spc="-5" dirty="0">
                <a:latin typeface="Times New Roman"/>
                <a:cs typeface="Times New Roman"/>
              </a:rPr>
              <a:t>market </a:t>
            </a:r>
            <a:r>
              <a:rPr sz="1800" dirty="0">
                <a:latin typeface="Times New Roman"/>
                <a:cs typeface="Times New Roman"/>
              </a:rPr>
              <a:t>in the </a:t>
            </a:r>
            <a:r>
              <a:rPr sz="1800" spc="-5" dirty="0">
                <a:latin typeface="Times New Roman"/>
                <a:cs typeface="Times New Roman"/>
              </a:rPr>
              <a:t>economic sense carries </a:t>
            </a:r>
            <a:r>
              <a:rPr sz="1800" dirty="0">
                <a:latin typeface="Times New Roman"/>
                <a:cs typeface="Times New Roman"/>
              </a:rPr>
              <a:t>a broad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meaning.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800" spc="-5" dirty="0">
                <a:latin typeface="Times New Roman"/>
                <a:cs typeface="Times New Roman"/>
              </a:rPr>
              <a:t>Some of the definitions of market are given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below:</a:t>
            </a:r>
            <a:endParaRPr sz="1800">
              <a:latin typeface="Times New Roman"/>
              <a:cs typeface="Times New Roman"/>
            </a:endParaRPr>
          </a:p>
          <a:p>
            <a:pPr marL="255904" marR="1112520">
              <a:lnSpc>
                <a:spcPct val="108300"/>
              </a:lnSpc>
              <a:spcBef>
                <a:spcPts val="434"/>
              </a:spcBef>
            </a:pPr>
            <a:r>
              <a:rPr sz="1800" dirty="0">
                <a:latin typeface="Times New Roman"/>
                <a:cs typeface="Times New Roman"/>
              </a:rPr>
              <a:t>1 . </a:t>
            </a:r>
            <a:r>
              <a:rPr sz="1800" spc="-5" dirty="0">
                <a:latin typeface="Times New Roman"/>
                <a:cs typeface="Times New Roman"/>
              </a:rPr>
              <a:t>A market is the </a:t>
            </a:r>
            <a:r>
              <a:rPr sz="1800" dirty="0">
                <a:latin typeface="Times New Roman"/>
                <a:cs typeface="Times New Roman"/>
              </a:rPr>
              <a:t>sphere </a:t>
            </a:r>
            <a:r>
              <a:rPr sz="1800" spc="-5" dirty="0">
                <a:latin typeface="Times New Roman"/>
                <a:cs typeface="Times New Roman"/>
              </a:rPr>
              <a:t>within </a:t>
            </a:r>
            <a:r>
              <a:rPr sz="1800" dirty="0">
                <a:latin typeface="Times New Roman"/>
                <a:cs typeface="Times New Roman"/>
              </a:rPr>
              <a:t>which </a:t>
            </a:r>
            <a:r>
              <a:rPr sz="1800" spc="-5" dirty="0">
                <a:latin typeface="Times New Roman"/>
                <a:cs typeface="Times New Roman"/>
              </a:rPr>
              <a:t>price  </a:t>
            </a:r>
            <a:r>
              <a:rPr sz="1800" dirty="0">
                <a:latin typeface="Times New Roman"/>
                <a:cs typeface="Times New Roman"/>
              </a:rPr>
              <a:t>determining </a:t>
            </a:r>
            <a:r>
              <a:rPr sz="1800" spc="-5" dirty="0">
                <a:latin typeface="Times New Roman"/>
                <a:cs typeface="Times New Roman"/>
              </a:rPr>
              <a:t>forces operate.</a:t>
            </a:r>
            <a:endParaRPr sz="1800">
              <a:latin typeface="Times New Roman"/>
              <a:cs typeface="Times New Roman"/>
            </a:endParaRPr>
          </a:p>
          <a:p>
            <a:pPr marL="478790" marR="478155" indent="-228600">
              <a:lnSpc>
                <a:spcPct val="108300"/>
              </a:lnSpc>
              <a:spcBef>
                <a:spcPts val="300"/>
              </a:spcBef>
            </a:pPr>
            <a:r>
              <a:rPr sz="1200" dirty="0">
                <a:latin typeface="Carlito"/>
                <a:cs typeface="Carlito"/>
              </a:rPr>
              <a:t>2. </a:t>
            </a:r>
            <a:r>
              <a:rPr sz="1800" spc="-5" dirty="0">
                <a:latin typeface="Times New Roman"/>
                <a:cs typeface="Times New Roman"/>
              </a:rPr>
              <a:t>A market is </a:t>
            </a:r>
            <a:r>
              <a:rPr sz="1800" dirty="0">
                <a:latin typeface="Times New Roman"/>
                <a:cs typeface="Times New Roman"/>
              </a:rPr>
              <a:t>the area within </a:t>
            </a:r>
            <a:r>
              <a:rPr sz="1800" spc="-5" dirty="0">
                <a:latin typeface="Times New Roman"/>
                <a:cs typeface="Times New Roman"/>
              </a:rPr>
              <a:t>which </a:t>
            </a:r>
            <a:r>
              <a:rPr sz="1800" dirty="0">
                <a:latin typeface="Times New Roman"/>
                <a:cs typeface="Times New Roman"/>
              </a:rPr>
              <a:t>the forces of  demand and </a:t>
            </a:r>
            <a:r>
              <a:rPr sz="1800" spc="-5" dirty="0">
                <a:latin typeface="Times New Roman"/>
                <a:cs typeface="Times New Roman"/>
              </a:rPr>
              <a:t>supply converge </a:t>
            </a:r>
            <a:r>
              <a:rPr sz="1800" dirty="0">
                <a:latin typeface="Times New Roman"/>
                <a:cs typeface="Times New Roman"/>
              </a:rPr>
              <a:t>to establish 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single  price.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5250" y="868425"/>
            <a:ext cx="5195570" cy="3377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>
              <a:lnSpc>
                <a:spcPct val="108100"/>
              </a:lnSpc>
              <a:spcBef>
                <a:spcPts val="105"/>
              </a:spcBef>
              <a:buSzPct val="66666"/>
              <a:buFont typeface="Carlito"/>
              <a:buAutoNum type="arabicPeriod" startAt="3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The term </a:t>
            </a:r>
            <a:r>
              <a:rPr sz="1800" spc="-5" dirty="0">
                <a:latin typeface="Times New Roman"/>
                <a:cs typeface="Times New Roman"/>
              </a:rPr>
              <a:t>market means </a:t>
            </a:r>
            <a:r>
              <a:rPr sz="1800" dirty="0">
                <a:latin typeface="Times New Roman"/>
                <a:cs typeface="Times New Roman"/>
              </a:rPr>
              <a:t>not a </a:t>
            </a:r>
            <a:r>
              <a:rPr sz="1800" spc="-5" dirty="0">
                <a:latin typeface="Times New Roman"/>
                <a:cs typeface="Times New Roman"/>
              </a:rPr>
              <a:t>particular market place  </a:t>
            </a:r>
            <a:r>
              <a:rPr sz="1800" dirty="0">
                <a:latin typeface="Times New Roman"/>
                <a:cs typeface="Times New Roman"/>
              </a:rPr>
              <a:t>in which things are </a:t>
            </a:r>
            <a:r>
              <a:rPr sz="1800" spc="-5" dirty="0">
                <a:latin typeface="Times New Roman"/>
                <a:cs typeface="Times New Roman"/>
              </a:rPr>
              <a:t>bought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10" dirty="0">
                <a:latin typeface="Times New Roman"/>
                <a:cs typeface="Times New Roman"/>
              </a:rPr>
              <a:t>sold </a:t>
            </a:r>
            <a:r>
              <a:rPr sz="1800" dirty="0">
                <a:latin typeface="Times New Roman"/>
                <a:cs typeface="Times New Roman"/>
              </a:rPr>
              <a:t>but the </a:t>
            </a:r>
            <a:r>
              <a:rPr sz="1800" spc="-5" dirty="0">
                <a:latin typeface="Times New Roman"/>
                <a:cs typeface="Times New Roman"/>
              </a:rPr>
              <a:t>whole </a:t>
            </a:r>
            <a:r>
              <a:rPr sz="1800" dirty="0">
                <a:latin typeface="Times New Roman"/>
                <a:cs typeface="Times New Roman"/>
              </a:rPr>
              <a:t>of  </a:t>
            </a:r>
            <a:r>
              <a:rPr sz="1800" spc="-5" dirty="0">
                <a:latin typeface="Times New Roman"/>
                <a:cs typeface="Times New Roman"/>
              </a:rPr>
              <a:t>any region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which buyers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sellers are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5" dirty="0">
                <a:latin typeface="Times New Roman"/>
                <a:cs typeface="Times New Roman"/>
              </a:rPr>
              <a:t>such </a:t>
            </a:r>
            <a:r>
              <a:rPr sz="1800" dirty="0">
                <a:latin typeface="Times New Roman"/>
                <a:cs typeface="Times New Roman"/>
              </a:rPr>
              <a:t>a  free </a:t>
            </a:r>
            <a:r>
              <a:rPr sz="1800" spc="-5" dirty="0">
                <a:latin typeface="Times New Roman"/>
                <a:cs typeface="Times New Roman"/>
              </a:rPr>
              <a:t>intercourse </a:t>
            </a:r>
            <a:r>
              <a:rPr sz="1800" dirty="0">
                <a:latin typeface="Times New Roman"/>
                <a:cs typeface="Times New Roman"/>
              </a:rPr>
              <a:t>with one </a:t>
            </a:r>
            <a:r>
              <a:rPr sz="1800" spc="-5" dirty="0">
                <a:latin typeface="Times New Roman"/>
                <a:cs typeface="Times New Roman"/>
              </a:rPr>
              <a:t>another </a:t>
            </a:r>
            <a:r>
              <a:rPr sz="1800" dirty="0">
                <a:latin typeface="Times New Roman"/>
                <a:cs typeface="Times New Roman"/>
              </a:rPr>
              <a:t>that </a:t>
            </a:r>
            <a:r>
              <a:rPr sz="1800" spc="-5" dirty="0">
                <a:latin typeface="Times New Roman"/>
                <a:cs typeface="Times New Roman"/>
              </a:rPr>
              <a:t>the prices </a:t>
            </a:r>
            <a:r>
              <a:rPr sz="1800" spc="-10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the  </a:t>
            </a:r>
            <a:r>
              <a:rPr sz="1800" spc="-5" dirty="0">
                <a:latin typeface="Times New Roman"/>
                <a:cs typeface="Times New Roman"/>
              </a:rPr>
              <a:t>same </a:t>
            </a:r>
            <a:r>
              <a:rPr sz="1800" dirty="0">
                <a:latin typeface="Times New Roman"/>
                <a:cs typeface="Times New Roman"/>
              </a:rPr>
              <a:t>goods tend to equality, </a:t>
            </a:r>
            <a:r>
              <a:rPr sz="1800" spc="-5" dirty="0">
                <a:latin typeface="Times New Roman"/>
                <a:cs typeface="Times New Roman"/>
              </a:rPr>
              <a:t>easily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quickly.</a:t>
            </a:r>
            <a:endParaRPr sz="1800">
              <a:latin typeface="Times New Roman"/>
              <a:cs typeface="Times New Roman"/>
            </a:endParaRPr>
          </a:p>
          <a:p>
            <a:pPr marL="241300" marR="414655" indent="-228600">
              <a:lnSpc>
                <a:spcPct val="108100"/>
              </a:lnSpc>
              <a:spcBef>
                <a:spcPts val="350"/>
              </a:spcBef>
              <a:buSzPct val="66666"/>
              <a:buFont typeface="Carlito"/>
              <a:buAutoNum type="arabicPeriod" startAt="3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Market </a:t>
            </a:r>
            <a:r>
              <a:rPr sz="1800" spc="-5" dirty="0">
                <a:latin typeface="Times New Roman"/>
                <a:cs typeface="Times New Roman"/>
              </a:rPr>
              <a:t>means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social institution </a:t>
            </a:r>
            <a:r>
              <a:rPr sz="1800" dirty="0">
                <a:latin typeface="Times New Roman"/>
                <a:cs typeface="Times New Roman"/>
              </a:rPr>
              <a:t>which </a:t>
            </a:r>
            <a:r>
              <a:rPr sz="1800" spc="-5" dirty="0">
                <a:latin typeface="Times New Roman"/>
                <a:cs typeface="Times New Roman"/>
              </a:rPr>
              <a:t>performs  activities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provides facilities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exchanging  commodities between buyers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sellers.</a:t>
            </a:r>
            <a:endParaRPr sz="1800">
              <a:latin typeface="Times New Roman"/>
              <a:cs typeface="Times New Roman"/>
            </a:endParaRPr>
          </a:p>
          <a:p>
            <a:pPr marL="241300" marR="85725" indent="-228600">
              <a:lnSpc>
                <a:spcPct val="108300"/>
              </a:lnSpc>
              <a:spcBef>
                <a:spcPts val="340"/>
              </a:spcBef>
              <a:buSzPct val="66666"/>
              <a:buFont typeface="Carlito"/>
              <a:buAutoNum type="arabicPeriod" startAt="3"/>
              <a:tabLst>
                <a:tab pos="241300" algn="l"/>
              </a:tabLst>
            </a:pPr>
            <a:r>
              <a:rPr sz="1800" spc="-5" dirty="0">
                <a:latin typeface="Times New Roman"/>
                <a:cs typeface="Times New Roman"/>
              </a:rPr>
              <a:t>Economically interpreted, the term market refers, </a:t>
            </a:r>
            <a:r>
              <a:rPr sz="1800" dirty="0">
                <a:latin typeface="Times New Roman"/>
                <a:cs typeface="Times New Roman"/>
              </a:rPr>
              <a:t>not  to a place but to a </a:t>
            </a:r>
            <a:r>
              <a:rPr sz="1800" spc="-5" dirty="0">
                <a:latin typeface="Times New Roman"/>
                <a:cs typeface="Times New Roman"/>
              </a:rPr>
              <a:t>commodity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commodities and  </a:t>
            </a:r>
            <a:r>
              <a:rPr sz="1800" dirty="0">
                <a:latin typeface="Times New Roman"/>
                <a:cs typeface="Times New Roman"/>
              </a:rPr>
              <a:t>buyers and </a:t>
            </a:r>
            <a:r>
              <a:rPr sz="1800" spc="-10" dirty="0">
                <a:latin typeface="Times New Roman"/>
                <a:cs typeface="Times New Roman"/>
              </a:rPr>
              <a:t>sellers </a:t>
            </a:r>
            <a:r>
              <a:rPr sz="1800" dirty="0">
                <a:latin typeface="Times New Roman"/>
                <a:cs typeface="Times New Roman"/>
              </a:rPr>
              <a:t>who are 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free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69949"/>
            <a:ext cx="5384800" cy="3846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4505" marR="709295" indent="-234950">
              <a:lnSpc>
                <a:spcPct val="107800"/>
              </a:lnSpc>
              <a:spcBef>
                <a:spcPts val="100"/>
              </a:spcBef>
              <a:buSzPct val="72222"/>
              <a:buFont typeface="Carlito"/>
              <a:buAutoNum type="arabicPeriod" startAt="3"/>
              <a:tabLst>
                <a:tab pos="485140" algn="l"/>
              </a:tabLst>
            </a:pPr>
            <a:r>
              <a:rPr sz="1800" dirty="0">
                <a:latin typeface="Times New Roman"/>
                <a:cs typeface="Times New Roman"/>
              </a:rPr>
              <a:t>Price at which </a:t>
            </a:r>
            <a:r>
              <a:rPr sz="1800" spc="-5" dirty="0">
                <a:latin typeface="Times New Roman"/>
                <a:cs typeface="Times New Roman"/>
              </a:rPr>
              <a:t>the commodity is transacted </a:t>
            </a:r>
            <a:r>
              <a:rPr sz="1800" dirty="0">
                <a:latin typeface="Times New Roman"/>
                <a:cs typeface="Times New Roman"/>
              </a:rPr>
              <a:t>or  </a:t>
            </a:r>
            <a:r>
              <a:rPr sz="1800" spc="-5" dirty="0">
                <a:latin typeface="Times New Roman"/>
                <a:cs typeface="Times New Roman"/>
              </a:rPr>
              <a:t>exchanged</a:t>
            </a:r>
            <a:endParaRPr sz="1800">
              <a:latin typeface="Times New Roman"/>
              <a:cs typeface="Times New Roman"/>
            </a:endParaRPr>
          </a:p>
          <a:p>
            <a:pPr marL="484505" marR="137160" indent="-234950">
              <a:lnSpc>
                <a:spcPct val="107800"/>
              </a:lnSpc>
              <a:spcBef>
                <a:spcPts val="395"/>
              </a:spcBef>
              <a:buSzPct val="72222"/>
              <a:buFont typeface="Carlito"/>
              <a:buAutoNum type="arabicPeriod" startAt="3"/>
              <a:tabLst>
                <a:tab pos="485140" algn="l"/>
              </a:tabLst>
            </a:pPr>
            <a:r>
              <a:rPr sz="1800" spc="-5" dirty="0">
                <a:latin typeface="Times New Roman"/>
                <a:cs typeface="Times New Roman"/>
              </a:rPr>
              <a:t>Business relationship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intercourse between buyers 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sellers;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endParaRPr sz="1800">
              <a:latin typeface="Times New Roman"/>
              <a:cs typeface="Times New Roman"/>
            </a:endParaRPr>
          </a:p>
          <a:p>
            <a:pPr marL="484505" marR="5715" indent="-234950">
              <a:lnSpc>
                <a:spcPct val="108300"/>
              </a:lnSpc>
              <a:spcBef>
                <a:spcPts val="515"/>
              </a:spcBef>
              <a:buSzPct val="72222"/>
              <a:buFont typeface="Carlito"/>
              <a:buAutoNum type="arabicPeriod" startAt="3"/>
              <a:tabLst>
                <a:tab pos="485140" algn="l"/>
              </a:tabLst>
            </a:pPr>
            <a:r>
              <a:rPr sz="1800" dirty="0">
                <a:latin typeface="Times New Roman"/>
                <a:cs typeface="Times New Roman"/>
              </a:rPr>
              <a:t>Demarcation of area such </a:t>
            </a:r>
            <a:r>
              <a:rPr sz="1800" spc="-5" dirty="0">
                <a:latin typeface="Times New Roman"/>
                <a:cs typeface="Times New Roman"/>
              </a:rPr>
              <a:t>as place, region, country </a:t>
            </a:r>
            <a:r>
              <a:rPr sz="1800" spc="-10" dirty="0">
                <a:latin typeface="Times New Roman"/>
                <a:cs typeface="Times New Roman"/>
              </a:rPr>
              <a:t>or 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whole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world.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1800" spc="-5" dirty="0">
                <a:latin typeface="Times New Roman"/>
                <a:cs typeface="Times New Roman"/>
              </a:rPr>
              <a:t>Dimensions of 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Market</a:t>
            </a:r>
            <a:endParaRPr sz="1800">
              <a:latin typeface="Times New Roman"/>
              <a:cs typeface="Times New Roman"/>
            </a:endParaRPr>
          </a:p>
          <a:p>
            <a:pPr marL="21590" marR="400050" indent="-6350">
              <a:lnSpc>
                <a:spcPct val="103299"/>
              </a:lnSpc>
              <a:spcBef>
                <a:spcPts val="20"/>
              </a:spcBef>
            </a:pPr>
            <a:r>
              <a:rPr sz="1800" dirty="0">
                <a:latin typeface="Times New Roman"/>
                <a:cs typeface="Times New Roman"/>
              </a:rPr>
              <a:t>There </a:t>
            </a:r>
            <a:r>
              <a:rPr sz="1800" spc="-5" dirty="0">
                <a:latin typeface="Times New Roman"/>
                <a:cs typeface="Times New Roman"/>
              </a:rPr>
              <a:t>are various dimensions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any specified market.  </a:t>
            </a:r>
            <a:r>
              <a:rPr sz="1800" dirty="0">
                <a:latin typeface="Times New Roman"/>
                <a:cs typeface="Times New Roman"/>
              </a:rPr>
              <a:t>These </a:t>
            </a:r>
            <a:r>
              <a:rPr sz="1800" spc="-5" dirty="0">
                <a:latin typeface="Times New Roman"/>
                <a:cs typeface="Times New Roman"/>
              </a:rPr>
              <a:t>dimensions</a:t>
            </a:r>
            <a:r>
              <a:rPr sz="1800" dirty="0">
                <a:latin typeface="Times New Roman"/>
                <a:cs typeface="Times New Roman"/>
              </a:rPr>
              <a:t> are:</a:t>
            </a:r>
            <a:endParaRPr sz="1800">
              <a:latin typeface="Times New Roman"/>
              <a:cs typeface="Times New Roman"/>
            </a:endParaRPr>
          </a:p>
          <a:p>
            <a:pPr marL="255904">
              <a:lnSpc>
                <a:spcPct val="100000"/>
              </a:lnSpc>
              <a:spcBef>
                <a:spcPts val="550"/>
              </a:spcBef>
            </a:pPr>
            <a:r>
              <a:rPr sz="1800" dirty="0">
                <a:latin typeface="Times New Roman"/>
                <a:cs typeface="Times New Roman"/>
              </a:rPr>
              <a:t>1 . Location or </a:t>
            </a:r>
            <a:r>
              <a:rPr sz="1800" spc="-5" dirty="0">
                <a:latin typeface="Times New Roman"/>
                <a:cs typeface="Times New Roman"/>
              </a:rPr>
              <a:t>place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operation</a:t>
            </a:r>
            <a:endParaRPr sz="1800">
              <a:latin typeface="Times New Roman"/>
              <a:cs typeface="Times New Roman"/>
            </a:endParaRPr>
          </a:p>
          <a:p>
            <a:pPr marL="250190">
              <a:lnSpc>
                <a:spcPct val="100000"/>
              </a:lnSpc>
              <a:spcBef>
                <a:spcPts val="600"/>
              </a:spcBef>
            </a:pPr>
            <a:r>
              <a:rPr sz="1800" dirty="0">
                <a:latin typeface="Times New Roman"/>
                <a:cs typeface="Times New Roman"/>
              </a:rPr>
              <a:t>2. </a:t>
            </a:r>
            <a:r>
              <a:rPr sz="1800" spc="-5" dirty="0">
                <a:latin typeface="Times New Roman"/>
                <a:cs typeface="Times New Roman"/>
              </a:rPr>
              <a:t>Area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coverage </a:t>
            </a:r>
            <a:r>
              <a:rPr sz="1800" spc="-10" dirty="0">
                <a:latin typeface="Times New Roman"/>
                <a:cs typeface="Times New Roman"/>
              </a:rPr>
              <a:t>3. </a:t>
            </a:r>
            <a:r>
              <a:rPr sz="1800" spc="-5" dirty="0">
                <a:latin typeface="Times New Roman"/>
                <a:cs typeface="Times New Roman"/>
              </a:rPr>
              <a:t>Time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span</a:t>
            </a:r>
            <a:endParaRPr sz="1800">
              <a:latin typeface="Times New Roman"/>
              <a:cs typeface="Times New Roman"/>
            </a:endParaRPr>
          </a:p>
          <a:p>
            <a:pPr marL="250190">
              <a:lnSpc>
                <a:spcPct val="100000"/>
              </a:lnSpc>
              <a:spcBef>
                <a:spcPts val="660"/>
              </a:spcBef>
            </a:pPr>
            <a:r>
              <a:rPr sz="1300" spc="-5" dirty="0">
                <a:latin typeface="Carlito"/>
                <a:cs typeface="Carlito"/>
              </a:rPr>
              <a:t>4. </a:t>
            </a:r>
            <a:r>
              <a:rPr sz="1800" spc="-5" dirty="0">
                <a:latin typeface="Times New Roman"/>
                <a:cs typeface="Times New Roman"/>
              </a:rPr>
              <a:t>Volume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transactions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5250" y="471931"/>
            <a:ext cx="5273040" cy="4342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7780" algn="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12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247015" indent="-234950">
              <a:lnSpc>
                <a:spcPct val="100000"/>
              </a:lnSpc>
              <a:buSzPct val="72222"/>
              <a:buFont typeface="Carlito"/>
              <a:buAutoNum type="arabicPeriod" startAt="5"/>
              <a:tabLst>
                <a:tab pos="247650" algn="l"/>
              </a:tabLst>
            </a:pPr>
            <a:r>
              <a:rPr sz="1800" dirty="0">
                <a:latin typeface="Times New Roman"/>
                <a:cs typeface="Times New Roman"/>
              </a:rPr>
              <a:t>Nature of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transactions</a:t>
            </a:r>
            <a:endParaRPr sz="1800">
              <a:latin typeface="Times New Roman"/>
              <a:cs typeface="Times New Roman"/>
            </a:endParaRPr>
          </a:p>
          <a:p>
            <a:pPr marL="247015" indent="-234950">
              <a:lnSpc>
                <a:spcPct val="100000"/>
              </a:lnSpc>
              <a:spcBef>
                <a:spcPts val="790"/>
              </a:spcBef>
              <a:buSzPct val="72222"/>
              <a:buFont typeface="Carlito"/>
              <a:buAutoNum type="arabicPeriod" startAt="5"/>
              <a:tabLst>
                <a:tab pos="247650" algn="l"/>
              </a:tabLst>
            </a:pPr>
            <a:r>
              <a:rPr sz="1800" spc="-5" dirty="0">
                <a:latin typeface="Times New Roman"/>
                <a:cs typeface="Times New Roman"/>
              </a:rPr>
              <a:t>Number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commodities</a:t>
            </a:r>
            <a:endParaRPr sz="1800">
              <a:latin typeface="Times New Roman"/>
              <a:cs typeface="Times New Roman"/>
            </a:endParaRPr>
          </a:p>
          <a:p>
            <a:pPr marL="247015" indent="-234950">
              <a:lnSpc>
                <a:spcPct val="100000"/>
              </a:lnSpc>
              <a:spcBef>
                <a:spcPts val="695"/>
              </a:spcBef>
              <a:buSzPct val="72222"/>
              <a:buFont typeface="Carlito"/>
              <a:buAutoNum type="arabicPeriod" startAt="5"/>
              <a:tabLst>
                <a:tab pos="247650" algn="l"/>
              </a:tabLst>
            </a:pPr>
            <a:r>
              <a:rPr sz="1800" dirty="0">
                <a:latin typeface="Times New Roman"/>
                <a:cs typeface="Times New Roman"/>
              </a:rPr>
              <a:t>Degree of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competition</a:t>
            </a:r>
            <a:endParaRPr sz="1800">
              <a:latin typeface="Times New Roman"/>
              <a:cs typeface="Times New Roman"/>
            </a:endParaRPr>
          </a:p>
          <a:p>
            <a:pPr marL="247015" indent="-234950">
              <a:lnSpc>
                <a:spcPct val="100000"/>
              </a:lnSpc>
              <a:spcBef>
                <a:spcPts val="675"/>
              </a:spcBef>
              <a:buSzPct val="72222"/>
              <a:buFont typeface="Carlito"/>
              <a:buAutoNum type="arabicPeriod" startAt="5"/>
              <a:tabLst>
                <a:tab pos="247650" algn="l"/>
              </a:tabLst>
            </a:pPr>
            <a:r>
              <a:rPr sz="1800" dirty="0">
                <a:latin typeface="Times New Roman"/>
                <a:cs typeface="Times New Roman"/>
              </a:rPr>
              <a:t>Nature of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commodities</a:t>
            </a:r>
            <a:endParaRPr sz="1800">
              <a:latin typeface="Times New Roman"/>
              <a:cs typeface="Times New Roman"/>
            </a:endParaRPr>
          </a:p>
          <a:p>
            <a:pPr marL="247015" indent="-234950">
              <a:lnSpc>
                <a:spcPct val="100000"/>
              </a:lnSpc>
              <a:spcBef>
                <a:spcPts val="780"/>
              </a:spcBef>
              <a:buSzPct val="72222"/>
              <a:buFont typeface="Carlito"/>
              <a:buAutoNum type="arabicPeriod" startAt="5"/>
              <a:tabLst>
                <a:tab pos="247650" algn="l"/>
              </a:tabLst>
            </a:pPr>
            <a:r>
              <a:rPr sz="1800" dirty="0">
                <a:latin typeface="Times New Roman"/>
                <a:cs typeface="Times New Roman"/>
              </a:rPr>
              <a:t>Stage of</a:t>
            </a:r>
            <a:r>
              <a:rPr sz="1800" spc="-5" dirty="0">
                <a:latin typeface="Times New Roman"/>
                <a:cs typeface="Times New Roman"/>
              </a:rPr>
              <a:t> marketing</a:t>
            </a:r>
            <a:endParaRPr sz="1800">
              <a:latin typeface="Times New Roman"/>
              <a:cs typeface="Times New Roman"/>
            </a:endParaRPr>
          </a:p>
          <a:p>
            <a:pPr marL="247015" indent="-234950">
              <a:lnSpc>
                <a:spcPct val="100000"/>
              </a:lnSpc>
              <a:spcBef>
                <a:spcPts val="405"/>
              </a:spcBef>
              <a:buSzPct val="72222"/>
              <a:buFont typeface="Carlito"/>
              <a:buAutoNum type="arabicPeriod" startAt="5"/>
              <a:tabLst>
                <a:tab pos="247650" algn="l"/>
              </a:tabLst>
            </a:pPr>
            <a:r>
              <a:rPr sz="1800" dirty="0">
                <a:latin typeface="Times New Roman"/>
                <a:cs typeface="Times New Roman"/>
              </a:rPr>
              <a:t>Extent of </a:t>
            </a:r>
            <a:r>
              <a:rPr sz="1800" spc="-5" dirty="0">
                <a:latin typeface="Times New Roman"/>
                <a:cs typeface="Times New Roman"/>
              </a:rPr>
              <a:t>public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intervention</a:t>
            </a:r>
            <a:endParaRPr sz="1800">
              <a:latin typeface="Times New Roman"/>
              <a:cs typeface="Times New Roman"/>
            </a:endParaRPr>
          </a:p>
          <a:p>
            <a:pPr marL="247015" indent="-234950">
              <a:lnSpc>
                <a:spcPct val="100000"/>
              </a:lnSpc>
              <a:spcBef>
                <a:spcPts val="459"/>
              </a:spcBef>
              <a:buSzPct val="72222"/>
              <a:buFont typeface="Carlito"/>
              <a:buAutoNum type="arabicPeriod" startAt="5"/>
              <a:tabLst>
                <a:tab pos="247650" algn="l"/>
              </a:tabLst>
            </a:pPr>
            <a:r>
              <a:rPr sz="1800" spc="-5" dirty="0">
                <a:latin typeface="Times New Roman"/>
                <a:cs typeface="Times New Roman"/>
              </a:rPr>
              <a:t>Type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population </a:t>
            </a:r>
            <a:r>
              <a:rPr sz="1800" dirty="0">
                <a:latin typeface="Times New Roman"/>
                <a:cs typeface="Times New Roman"/>
              </a:rPr>
              <a:t>served</a:t>
            </a:r>
            <a:endParaRPr sz="1800">
              <a:latin typeface="Times New Roman"/>
              <a:cs typeface="Times New Roman"/>
            </a:endParaRPr>
          </a:p>
          <a:p>
            <a:pPr marL="247015" marR="5080" indent="-234950">
              <a:lnSpc>
                <a:spcPct val="108200"/>
              </a:lnSpc>
              <a:spcBef>
                <a:spcPts val="90"/>
              </a:spcBef>
              <a:buSzPct val="72222"/>
              <a:buFont typeface="Carlito"/>
              <a:buAutoNum type="arabicPeriod" startAt="5"/>
              <a:tabLst>
                <a:tab pos="247650" algn="l"/>
              </a:tabLst>
            </a:pPr>
            <a:r>
              <a:rPr sz="1800" spc="-5" dirty="0">
                <a:latin typeface="Times New Roman"/>
                <a:cs typeface="Times New Roman"/>
              </a:rPr>
              <a:t>Accrual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marketing margins wholesalers.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bulk  </a:t>
            </a:r>
            <a:r>
              <a:rPr sz="1800" dirty="0">
                <a:latin typeface="Times New Roman"/>
                <a:cs typeface="Times New Roman"/>
              </a:rPr>
              <a:t>of the </a:t>
            </a:r>
            <a:r>
              <a:rPr sz="1800" spc="-5" dirty="0">
                <a:latin typeface="Times New Roman"/>
                <a:cs typeface="Times New Roman"/>
              </a:rPr>
              <a:t>arrivals </a:t>
            </a:r>
            <a:r>
              <a:rPr sz="1800" spc="5" dirty="0">
                <a:latin typeface="Times New Roman"/>
                <a:cs typeface="Times New Roman"/>
              </a:rPr>
              <a:t>in </a:t>
            </a:r>
            <a:r>
              <a:rPr sz="1800" dirty="0">
                <a:latin typeface="Times New Roman"/>
                <a:cs typeface="Times New Roman"/>
              </a:rPr>
              <a:t>these </a:t>
            </a:r>
            <a:r>
              <a:rPr sz="1800" spc="-5" dirty="0">
                <a:latin typeface="Times New Roman"/>
                <a:cs typeface="Times New Roman"/>
              </a:rPr>
              <a:t>markets are </a:t>
            </a:r>
            <a:r>
              <a:rPr sz="1800" dirty="0">
                <a:latin typeface="Times New Roman"/>
                <a:cs typeface="Times New Roman"/>
              </a:rPr>
              <a:t>from </a:t>
            </a:r>
            <a:r>
              <a:rPr sz="1800" spc="-5" dirty="0">
                <a:latin typeface="Times New Roman"/>
                <a:cs typeface="Times New Roman"/>
              </a:rPr>
              <a:t>other markets. 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produce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these markets is </a:t>
            </a:r>
            <a:r>
              <a:rPr sz="1800" dirty="0">
                <a:latin typeface="Times New Roman"/>
                <a:cs typeface="Times New Roman"/>
              </a:rPr>
              <a:t>handled in </a:t>
            </a:r>
            <a:r>
              <a:rPr sz="1800" spc="-5" dirty="0">
                <a:latin typeface="Times New Roman"/>
                <a:cs typeface="Times New Roman"/>
              </a:rPr>
              <a:t>large  </a:t>
            </a:r>
            <a:r>
              <a:rPr sz="1800" dirty="0">
                <a:latin typeface="Times New Roman"/>
                <a:cs typeface="Times New Roman"/>
              </a:rPr>
              <a:t>quantities. There are, </a:t>
            </a:r>
            <a:r>
              <a:rPr sz="1800" spc="-5" dirty="0">
                <a:latin typeface="Times New Roman"/>
                <a:cs typeface="Times New Roman"/>
              </a:rPr>
              <a:t>therefore, specialized marketing  </a:t>
            </a:r>
            <a:r>
              <a:rPr sz="1800" dirty="0">
                <a:latin typeface="Times New Roman"/>
                <a:cs typeface="Times New Roman"/>
              </a:rPr>
              <a:t>agencies </a:t>
            </a:r>
            <a:r>
              <a:rPr sz="1800" spc="-5" dirty="0">
                <a:latin typeface="Times New Roman"/>
                <a:cs typeface="Times New Roman"/>
              </a:rPr>
              <a:t>performing different marketing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functions,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13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99946" y="868425"/>
            <a:ext cx="4994275" cy="38957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353695">
              <a:lnSpc>
                <a:spcPct val="108100"/>
              </a:lnSpc>
              <a:spcBef>
                <a:spcPts val="105"/>
              </a:spcBef>
            </a:pPr>
            <a:r>
              <a:rPr sz="1800" spc="-5" dirty="0">
                <a:latin typeface="Times New Roman"/>
                <a:cs typeface="Times New Roman"/>
              </a:rPr>
              <a:t>such as </a:t>
            </a:r>
            <a:r>
              <a:rPr sz="1800" dirty="0">
                <a:latin typeface="Times New Roman"/>
                <a:cs typeface="Times New Roman"/>
              </a:rPr>
              <a:t>those of </a:t>
            </a:r>
            <a:r>
              <a:rPr sz="1800" spc="-5" dirty="0">
                <a:latin typeface="Times New Roman"/>
                <a:cs typeface="Times New Roman"/>
              </a:rPr>
              <a:t>commission </a:t>
            </a:r>
            <a:r>
              <a:rPr sz="1800" dirty="0">
                <a:latin typeface="Times New Roman"/>
                <a:cs typeface="Times New Roman"/>
              </a:rPr>
              <a:t>agents, brokers and  weighmen in </a:t>
            </a:r>
            <a:r>
              <a:rPr sz="1800" spc="-5" dirty="0">
                <a:latin typeface="Times New Roman"/>
                <a:cs typeface="Times New Roman"/>
              </a:rPr>
              <a:t>these markets. These markets </a:t>
            </a:r>
            <a:r>
              <a:rPr sz="1800" dirty="0">
                <a:latin typeface="Times New Roman"/>
                <a:cs typeface="Times New Roman"/>
              </a:rPr>
              <a:t>help </a:t>
            </a:r>
            <a:r>
              <a:rPr sz="1800" spc="-5" dirty="0">
                <a:latin typeface="Times New Roman"/>
                <a:cs typeface="Times New Roman"/>
              </a:rPr>
              <a:t>in  assembling commodities </a:t>
            </a:r>
            <a:r>
              <a:rPr sz="1800" dirty="0">
                <a:latin typeface="Times New Roman"/>
                <a:cs typeface="Times New Roman"/>
              </a:rPr>
              <a:t>from </a:t>
            </a:r>
            <a:r>
              <a:rPr sz="1800" spc="-5" dirty="0">
                <a:latin typeface="Times New Roman"/>
                <a:cs typeface="Times New Roman"/>
              </a:rPr>
              <a:t>neighboring  district/tehsil/state.</a:t>
            </a:r>
            <a:endParaRPr sz="1800">
              <a:latin typeface="Times New Roman"/>
              <a:cs typeface="Times New Roman"/>
            </a:endParaRPr>
          </a:p>
          <a:p>
            <a:pPr marL="234950" marR="5080" indent="462915">
              <a:lnSpc>
                <a:spcPct val="108200"/>
              </a:lnSpc>
              <a:spcBef>
                <a:spcPts val="85"/>
              </a:spcBef>
            </a:pPr>
            <a:r>
              <a:rPr sz="1400" spc="-10" dirty="0">
                <a:latin typeface="Carlito"/>
                <a:cs typeface="Carlito"/>
              </a:rPr>
              <a:t>(d) </a:t>
            </a:r>
            <a:r>
              <a:rPr sz="1800" dirty="0">
                <a:latin typeface="Times New Roman"/>
                <a:cs typeface="Times New Roman"/>
              </a:rPr>
              <a:t>Terminal </a:t>
            </a:r>
            <a:r>
              <a:rPr sz="1800" spc="-5" dirty="0">
                <a:latin typeface="Times New Roman"/>
                <a:cs typeface="Times New Roman"/>
              </a:rPr>
              <a:t>Markets: A terminal market is </a:t>
            </a:r>
            <a:r>
              <a:rPr sz="1800" dirty="0">
                <a:latin typeface="Times New Roman"/>
                <a:cs typeface="Times New Roman"/>
              </a:rPr>
              <a:t>one  where </a:t>
            </a:r>
            <a:r>
              <a:rPr sz="1800" spc="-5" dirty="0">
                <a:latin typeface="Times New Roman"/>
                <a:cs typeface="Times New Roman"/>
              </a:rPr>
              <a:t>the produce is </a:t>
            </a:r>
            <a:r>
              <a:rPr sz="1800" dirty="0">
                <a:latin typeface="Times New Roman"/>
                <a:cs typeface="Times New Roman"/>
              </a:rPr>
              <a:t>either </a:t>
            </a:r>
            <a:r>
              <a:rPr sz="1800" spc="-5" dirty="0">
                <a:latin typeface="Times New Roman"/>
                <a:cs typeface="Times New Roman"/>
              </a:rPr>
              <a:t>finally disposed </a:t>
            </a:r>
            <a:r>
              <a:rPr sz="1800" dirty="0">
                <a:latin typeface="Times New Roman"/>
                <a:cs typeface="Times New Roman"/>
              </a:rPr>
              <a:t>of to  the </a:t>
            </a:r>
            <a:r>
              <a:rPr sz="1800" spc="-5" dirty="0">
                <a:latin typeface="Times New Roman"/>
                <a:cs typeface="Times New Roman"/>
              </a:rPr>
              <a:t>consumers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processors,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assembled </a:t>
            </a:r>
            <a:r>
              <a:rPr sz="1800" dirty="0">
                <a:latin typeface="Times New Roman"/>
                <a:cs typeface="Times New Roman"/>
              </a:rPr>
              <a:t>for  export. In these </a:t>
            </a:r>
            <a:r>
              <a:rPr sz="1800" spc="-5" dirty="0">
                <a:latin typeface="Times New Roman"/>
                <a:cs typeface="Times New Roman"/>
              </a:rPr>
              <a:t>markets, merchants </a:t>
            </a:r>
            <a:r>
              <a:rPr sz="1800" dirty="0">
                <a:latin typeface="Times New Roman"/>
                <a:cs typeface="Times New Roman"/>
              </a:rPr>
              <a:t>are </a:t>
            </a:r>
            <a:r>
              <a:rPr sz="1800" spc="-5" dirty="0">
                <a:latin typeface="Times New Roman"/>
                <a:cs typeface="Times New Roman"/>
              </a:rPr>
              <a:t>well  </a:t>
            </a:r>
            <a:r>
              <a:rPr sz="1800" dirty="0">
                <a:latin typeface="Times New Roman"/>
                <a:cs typeface="Times New Roman"/>
              </a:rPr>
              <a:t>organized and </a:t>
            </a:r>
            <a:r>
              <a:rPr sz="1800" spc="-10" dirty="0">
                <a:latin typeface="Times New Roman"/>
                <a:cs typeface="Times New Roman"/>
              </a:rPr>
              <a:t>use </a:t>
            </a:r>
            <a:r>
              <a:rPr sz="1800" spc="-5" dirty="0">
                <a:latin typeface="Times New Roman"/>
                <a:cs typeface="Times New Roman"/>
              </a:rPr>
              <a:t>modern methods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marketing.  Commodity exchanges exist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these markets </a:t>
            </a:r>
            <a:r>
              <a:rPr sz="1800" dirty="0">
                <a:latin typeface="Times New Roman"/>
                <a:cs typeface="Times New Roman"/>
              </a:rPr>
              <a:t>which  provide </a:t>
            </a:r>
            <a:r>
              <a:rPr sz="1800" spc="-5" dirty="0">
                <a:latin typeface="Times New Roman"/>
                <a:cs typeface="Times New Roman"/>
              </a:rPr>
              <a:t>facilities </a:t>
            </a:r>
            <a:r>
              <a:rPr sz="1800" dirty="0">
                <a:latin typeface="Times New Roman"/>
                <a:cs typeface="Times New Roman"/>
              </a:rPr>
              <a:t>for forward </a:t>
            </a:r>
            <a:r>
              <a:rPr sz="1800" spc="-5" dirty="0">
                <a:latin typeface="Times New Roman"/>
                <a:cs typeface="Times New Roman"/>
              </a:rPr>
              <a:t>trading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specific  commodities. </a:t>
            </a:r>
            <a:r>
              <a:rPr sz="1800" spc="-10" dirty="0">
                <a:latin typeface="Times New Roman"/>
                <a:cs typeface="Times New Roman"/>
              </a:rPr>
              <a:t>Such </a:t>
            </a:r>
            <a:r>
              <a:rPr sz="1800" spc="-5" dirty="0">
                <a:latin typeface="Times New Roman"/>
                <a:cs typeface="Times New Roman"/>
              </a:rPr>
              <a:t>markets </a:t>
            </a:r>
            <a:r>
              <a:rPr sz="1800" dirty="0">
                <a:latin typeface="Times New Roman"/>
                <a:cs typeface="Times New Roman"/>
              </a:rPr>
              <a:t>are </a:t>
            </a:r>
            <a:r>
              <a:rPr sz="1800" spc="-5" dirty="0">
                <a:latin typeface="Times New Roman"/>
                <a:cs typeface="Times New Roman"/>
              </a:rPr>
              <a:t>located either </a:t>
            </a:r>
            <a:r>
              <a:rPr sz="1800" dirty="0">
                <a:latin typeface="Times New Roman"/>
                <a:cs typeface="Times New Roman"/>
              </a:rPr>
              <a:t>in  metropolitan </a:t>
            </a:r>
            <a:r>
              <a:rPr sz="1800" spc="-5" dirty="0">
                <a:latin typeface="Times New Roman"/>
                <a:cs typeface="Times New Roman"/>
              </a:rPr>
              <a:t>cities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at </a:t>
            </a:r>
            <a:r>
              <a:rPr sz="1800" dirty="0">
                <a:latin typeface="Times New Roman"/>
                <a:cs typeface="Times New Roman"/>
              </a:rPr>
              <a:t>seaports. Delhi,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Mumbai,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14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68425"/>
            <a:ext cx="5363845" cy="3019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7390" marR="149225">
              <a:lnSpc>
                <a:spcPct val="1083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Chennai, Bengaluru, Kolkata </a:t>
            </a:r>
            <a:r>
              <a:rPr sz="1800" dirty="0">
                <a:latin typeface="Times New Roman"/>
                <a:cs typeface="Times New Roman"/>
              </a:rPr>
              <a:t>and Cochin </a:t>
            </a:r>
            <a:r>
              <a:rPr sz="1800" spc="-5" dirty="0">
                <a:latin typeface="Times New Roman"/>
                <a:cs typeface="Times New Roman"/>
              </a:rPr>
              <a:t>are  </a:t>
            </a:r>
            <a:r>
              <a:rPr sz="1800" dirty="0">
                <a:latin typeface="Times New Roman"/>
                <a:cs typeface="Times New Roman"/>
              </a:rPr>
              <a:t>terminal </a:t>
            </a:r>
            <a:r>
              <a:rPr sz="1800" spc="-5" dirty="0">
                <a:latin typeface="Times New Roman"/>
                <a:cs typeface="Times New Roman"/>
              </a:rPr>
              <a:t>markets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India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many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commodities.</a:t>
            </a:r>
            <a:endParaRPr sz="1800">
              <a:latin typeface="Times New Roman"/>
              <a:cs typeface="Times New Roman"/>
            </a:endParaRPr>
          </a:p>
          <a:p>
            <a:pPr marL="707390" marR="5080" indent="462915">
              <a:lnSpc>
                <a:spcPct val="108200"/>
              </a:lnSpc>
              <a:spcBef>
                <a:spcPts val="85"/>
              </a:spcBef>
            </a:pPr>
            <a:r>
              <a:rPr sz="1400" spc="-5" dirty="0">
                <a:latin typeface="Carlito"/>
                <a:cs typeface="Carlito"/>
              </a:rPr>
              <a:t>(e) </a:t>
            </a:r>
            <a:r>
              <a:rPr sz="1800" dirty="0">
                <a:latin typeface="Times New Roman"/>
                <a:cs typeface="Times New Roman"/>
              </a:rPr>
              <a:t>Seaboard </a:t>
            </a:r>
            <a:r>
              <a:rPr sz="1800" spc="-5" dirty="0">
                <a:latin typeface="Times New Roman"/>
                <a:cs typeface="Times New Roman"/>
              </a:rPr>
              <a:t>Markets: Markets which </a:t>
            </a:r>
            <a:r>
              <a:rPr sz="1800" dirty="0">
                <a:latin typeface="Times New Roman"/>
                <a:cs typeface="Times New Roman"/>
              </a:rPr>
              <a:t>are  located </a:t>
            </a:r>
            <a:r>
              <a:rPr sz="1800" spc="-5" dirty="0">
                <a:latin typeface="Times New Roman"/>
                <a:cs typeface="Times New Roman"/>
              </a:rPr>
              <a:t>near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seashore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are meant mainly for  </a:t>
            </a:r>
            <a:r>
              <a:rPr sz="1800" dirty="0">
                <a:latin typeface="Times New Roman"/>
                <a:cs typeface="Times New Roman"/>
              </a:rPr>
              <a:t>the import </a:t>
            </a:r>
            <a:r>
              <a:rPr sz="1800" spc="-5" dirty="0">
                <a:latin typeface="Times New Roman"/>
                <a:cs typeface="Times New Roman"/>
              </a:rPr>
              <a:t>and/or </a:t>
            </a:r>
            <a:r>
              <a:rPr sz="1800" dirty="0">
                <a:latin typeface="Times New Roman"/>
                <a:cs typeface="Times New Roman"/>
              </a:rPr>
              <a:t>export of </a:t>
            </a:r>
            <a:r>
              <a:rPr sz="1800" spc="-5" dirty="0">
                <a:latin typeface="Times New Roman"/>
                <a:cs typeface="Times New Roman"/>
              </a:rPr>
              <a:t>goods </a:t>
            </a:r>
            <a:r>
              <a:rPr sz="1800" dirty="0">
                <a:latin typeface="Times New Roman"/>
                <a:cs typeface="Times New Roman"/>
              </a:rPr>
              <a:t>are known </a:t>
            </a:r>
            <a:r>
              <a:rPr sz="1800" spc="-5" dirty="0">
                <a:latin typeface="Times New Roman"/>
                <a:cs typeface="Times New Roman"/>
              </a:rPr>
              <a:t>as  seaboard markets. </a:t>
            </a:r>
            <a:r>
              <a:rPr sz="1800" dirty="0">
                <a:latin typeface="Times New Roman"/>
                <a:cs typeface="Times New Roman"/>
              </a:rPr>
              <a:t>These </a:t>
            </a:r>
            <a:r>
              <a:rPr sz="1800" spc="-5" dirty="0">
                <a:latin typeface="Times New Roman"/>
                <a:cs typeface="Times New Roman"/>
              </a:rPr>
              <a:t>are generally seaport  towns. Examples </a:t>
            </a:r>
            <a:r>
              <a:rPr sz="1800" dirty="0">
                <a:latin typeface="Times New Roman"/>
                <a:cs typeface="Times New Roman"/>
              </a:rPr>
              <a:t>of these </a:t>
            </a:r>
            <a:r>
              <a:rPr sz="1800" spc="-5" dirty="0">
                <a:latin typeface="Times New Roman"/>
                <a:cs typeface="Times New Roman"/>
              </a:rPr>
              <a:t>markets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India </a:t>
            </a:r>
            <a:r>
              <a:rPr sz="1800" dirty="0">
                <a:latin typeface="Times New Roman"/>
                <a:cs typeface="Times New Roman"/>
              </a:rPr>
              <a:t>are  </a:t>
            </a:r>
            <a:r>
              <a:rPr sz="1800" spc="-5" dirty="0">
                <a:latin typeface="Times New Roman"/>
                <a:cs typeface="Times New Roman"/>
              </a:rPr>
              <a:t>Mumbai,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spc="-5" dirty="0">
                <a:latin typeface="Times New Roman"/>
                <a:cs typeface="Times New Roman"/>
              </a:rPr>
              <a:t>Chennai, Kolkatta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Cochin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(Kochi).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800" dirty="0">
                <a:latin typeface="Times New Roman"/>
                <a:cs typeface="Times New Roman"/>
              </a:rPr>
              <a:t>2. </a:t>
            </a:r>
            <a:r>
              <a:rPr sz="1800" spc="-5" dirty="0">
                <a:latin typeface="Times New Roman"/>
                <a:cs typeface="Times New Roman"/>
              </a:rPr>
              <a:t>On the Basis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Area/Coverage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15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68425"/>
            <a:ext cx="5466080" cy="3616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7320">
              <a:lnSpc>
                <a:spcPct val="1082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years many countries </a:t>
            </a:r>
            <a:r>
              <a:rPr sz="1800" dirty="0">
                <a:latin typeface="Times New Roman"/>
                <a:cs typeface="Times New Roman"/>
              </a:rPr>
              <a:t>are moving towards a </a:t>
            </a:r>
            <a:r>
              <a:rPr sz="1800" spc="-5" dirty="0">
                <a:latin typeface="Times New Roman"/>
                <a:cs typeface="Times New Roman"/>
              </a:rPr>
              <a:t>regime </a:t>
            </a:r>
            <a:r>
              <a:rPr sz="1800" dirty="0">
                <a:latin typeface="Times New Roman"/>
                <a:cs typeface="Times New Roman"/>
              </a:rPr>
              <a:t>of  </a:t>
            </a:r>
            <a:r>
              <a:rPr sz="1800" spc="-5" dirty="0">
                <a:latin typeface="Times New Roman"/>
                <a:cs typeface="Times New Roman"/>
              </a:rPr>
              <a:t>liberal international </a:t>
            </a:r>
            <a:r>
              <a:rPr sz="1800" dirty="0">
                <a:latin typeface="Times New Roman"/>
                <a:cs typeface="Times New Roman"/>
              </a:rPr>
              <a:t>trade in </a:t>
            </a:r>
            <a:r>
              <a:rPr sz="1800" spc="-5" dirty="0">
                <a:latin typeface="Times New Roman"/>
                <a:cs typeface="Times New Roman"/>
              </a:rPr>
              <a:t>agricultural products </a:t>
            </a:r>
            <a:r>
              <a:rPr sz="1800" dirty="0">
                <a:latin typeface="Times New Roman"/>
                <a:cs typeface="Times New Roman"/>
              </a:rPr>
              <a:t>like </a:t>
            </a:r>
            <a:r>
              <a:rPr sz="1800" spc="-5" dirty="0">
                <a:latin typeface="Times New Roman"/>
                <a:cs typeface="Times New Roman"/>
              </a:rPr>
              <a:t>raw  cotton, sugar, rice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wheat. </a:t>
            </a:r>
            <a:r>
              <a:rPr sz="1800" dirty="0">
                <a:latin typeface="Times New Roman"/>
                <a:cs typeface="Times New Roman"/>
              </a:rPr>
              <a:t>It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expected </a:t>
            </a:r>
            <a:r>
              <a:rPr sz="1800" spc="-5" dirty="0">
                <a:latin typeface="Times New Roman"/>
                <a:cs typeface="Times New Roman"/>
              </a:rPr>
              <a:t>that the  international </a:t>
            </a:r>
            <a:r>
              <a:rPr sz="1800" dirty="0">
                <a:latin typeface="Times New Roman"/>
                <a:cs typeface="Times New Roman"/>
              </a:rPr>
              <a:t>trade in such commodities </a:t>
            </a:r>
            <a:r>
              <a:rPr sz="1800" spc="-5" dirty="0">
                <a:latin typeface="Times New Roman"/>
                <a:cs typeface="Times New Roman"/>
              </a:rPr>
              <a:t>will become </a:t>
            </a:r>
            <a:r>
              <a:rPr sz="1800" dirty="0">
                <a:latin typeface="Times New Roman"/>
                <a:cs typeface="Times New Roman"/>
              </a:rPr>
              <a:t>free  from </a:t>
            </a:r>
            <a:r>
              <a:rPr sz="1800" spc="-5" dirty="0">
                <a:latin typeface="Times New Roman"/>
                <a:cs typeface="Times New Roman"/>
              </a:rPr>
              <a:t>many restrictions that </a:t>
            </a:r>
            <a:r>
              <a:rPr sz="1800" dirty="0">
                <a:latin typeface="Times New Roman"/>
                <a:cs typeface="Times New Roman"/>
              </a:rPr>
              <a:t>exist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now.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395"/>
              </a:spcBef>
              <a:buAutoNum type="arabicPeriod" startAt="3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On the Basis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Time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Span</a:t>
            </a:r>
            <a:endParaRPr sz="1800">
              <a:latin typeface="Times New Roman"/>
              <a:cs typeface="Times New Roman"/>
            </a:endParaRPr>
          </a:p>
          <a:p>
            <a:pPr marL="47879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On this </a:t>
            </a:r>
            <a:r>
              <a:rPr sz="1800" dirty="0">
                <a:latin typeface="Times New Roman"/>
                <a:cs typeface="Times New Roman"/>
              </a:rPr>
              <a:t>basis, </a:t>
            </a:r>
            <a:r>
              <a:rPr sz="1800" spc="-5" dirty="0">
                <a:latin typeface="Times New Roman"/>
                <a:cs typeface="Times New Roman"/>
              </a:rPr>
              <a:t>markets </a:t>
            </a:r>
            <a:r>
              <a:rPr sz="1800" dirty="0">
                <a:latin typeface="Times New Roman"/>
                <a:cs typeface="Times New Roman"/>
              </a:rPr>
              <a:t>are of the following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types:</a:t>
            </a:r>
            <a:endParaRPr sz="1800">
              <a:latin typeface="Times New Roman"/>
              <a:cs typeface="Times New Roman"/>
            </a:endParaRPr>
          </a:p>
          <a:p>
            <a:pPr marL="15240" marR="5080" lvl="1" indent="459740">
              <a:lnSpc>
                <a:spcPct val="108200"/>
              </a:lnSpc>
              <a:spcBef>
                <a:spcPts val="90"/>
              </a:spcBef>
              <a:buSzPct val="77777"/>
              <a:buFont typeface="Carlito"/>
              <a:buAutoNum type="alphaLcParenBoth"/>
              <a:tabLst>
                <a:tab pos="929640" algn="l"/>
                <a:tab pos="930275" algn="l"/>
              </a:tabLst>
            </a:pPr>
            <a:r>
              <a:rPr sz="1800" dirty="0">
                <a:latin typeface="Times New Roman"/>
                <a:cs typeface="Times New Roman"/>
              </a:rPr>
              <a:t>Short period </a:t>
            </a:r>
            <a:r>
              <a:rPr sz="1800" spc="-5" dirty="0">
                <a:latin typeface="Times New Roman"/>
                <a:cs typeface="Times New Roman"/>
              </a:rPr>
              <a:t>Markets: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markets which </a:t>
            </a:r>
            <a:r>
              <a:rPr sz="1800" dirty="0">
                <a:latin typeface="Times New Roman"/>
                <a:cs typeface="Times New Roman"/>
              </a:rPr>
              <a:t>are  held </a:t>
            </a:r>
            <a:r>
              <a:rPr sz="1800" spc="-10" dirty="0">
                <a:latin typeface="Times New Roman"/>
                <a:cs typeface="Times New Roman"/>
              </a:rPr>
              <a:t>only </a:t>
            </a:r>
            <a:r>
              <a:rPr sz="1800" dirty="0">
                <a:latin typeface="Times New Roman"/>
                <a:cs typeface="Times New Roman"/>
              </a:rPr>
              <a:t>for a </a:t>
            </a:r>
            <a:r>
              <a:rPr sz="1800" spc="-10" dirty="0">
                <a:latin typeface="Times New Roman"/>
                <a:cs typeface="Times New Roman"/>
              </a:rPr>
              <a:t>day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10" dirty="0">
                <a:latin typeface="Times New Roman"/>
                <a:cs typeface="Times New Roman"/>
              </a:rPr>
              <a:t>few </a:t>
            </a:r>
            <a:r>
              <a:rPr sz="1800" dirty="0">
                <a:latin typeface="Times New Roman"/>
                <a:cs typeface="Times New Roman"/>
              </a:rPr>
              <a:t>hours are called short-period  </a:t>
            </a:r>
            <a:r>
              <a:rPr sz="1800" spc="-5" dirty="0">
                <a:latin typeface="Times New Roman"/>
                <a:cs typeface="Times New Roman"/>
              </a:rPr>
              <a:t>markets. The products dealt </a:t>
            </a:r>
            <a:r>
              <a:rPr sz="1800" dirty="0">
                <a:latin typeface="Times New Roman"/>
                <a:cs typeface="Times New Roman"/>
              </a:rPr>
              <a:t>within these </a:t>
            </a:r>
            <a:r>
              <a:rPr sz="1800" spc="-5" dirty="0">
                <a:latin typeface="Times New Roman"/>
                <a:cs typeface="Times New Roman"/>
              </a:rPr>
              <a:t>markets </a:t>
            </a:r>
            <a:r>
              <a:rPr sz="1800" dirty="0">
                <a:latin typeface="Times New Roman"/>
                <a:cs typeface="Times New Roman"/>
              </a:rPr>
              <a:t>are of a  highly </a:t>
            </a:r>
            <a:r>
              <a:rPr sz="1800" spc="-5" dirty="0">
                <a:latin typeface="Times New Roman"/>
                <a:cs typeface="Times New Roman"/>
              </a:rPr>
              <a:t>perishable nature, </a:t>
            </a:r>
            <a:r>
              <a:rPr sz="1800" dirty="0">
                <a:latin typeface="Times New Roman"/>
                <a:cs typeface="Times New Roman"/>
              </a:rPr>
              <a:t>such </a:t>
            </a:r>
            <a:r>
              <a:rPr sz="1800" spc="-5" dirty="0">
                <a:latin typeface="Times New Roman"/>
                <a:cs typeface="Times New Roman"/>
              </a:rPr>
              <a:t>as </a:t>
            </a:r>
            <a:r>
              <a:rPr sz="1800" dirty="0">
                <a:latin typeface="Times New Roman"/>
                <a:cs typeface="Times New Roman"/>
              </a:rPr>
              <a:t>fish, </a:t>
            </a:r>
            <a:r>
              <a:rPr sz="1800" spc="-5" dirty="0">
                <a:latin typeface="Times New Roman"/>
                <a:cs typeface="Times New Roman"/>
              </a:rPr>
              <a:t>fresh vegetables, </a:t>
            </a:r>
            <a:r>
              <a:rPr sz="1800" dirty="0">
                <a:latin typeface="Times New Roman"/>
                <a:cs typeface="Times New Roman"/>
              </a:rPr>
              <a:t>and  liquid </a:t>
            </a:r>
            <a:r>
              <a:rPr sz="1800" spc="-5" dirty="0">
                <a:latin typeface="Times New Roman"/>
                <a:cs typeface="Times New Roman"/>
              </a:rPr>
              <a:t>milk.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these markets, the </a:t>
            </a:r>
            <a:r>
              <a:rPr sz="1800" dirty="0">
                <a:latin typeface="Times New Roman"/>
                <a:cs typeface="Times New Roman"/>
              </a:rPr>
              <a:t>prices of </a:t>
            </a:r>
            <a:r>
              <a:rPr sz="1800" spc="-5" dirty="0">
                <a:latin typeface="Times New Roman"/>
                <a:cs typeface="Times New Roman"/>
              </a:rPr>
              <a:t>commodities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are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868425"/>
            <a:ext cx="5469890" cy="3302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20979">
              <a:lnSpc>
                <a:spcPct val="1083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governed </a:t>
            </a:r>
            <a:r>
              <a:rPr sz="1800" spc="-5" dirty="0">
                <a:latin typeface="Times New Roman"/>
                <a:cs typeface="Times New Roman"/>
              </a:rPr>
              <a:t>mainly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the extent </a:t>
            </a:r>
            <a:r>
              <a:rPr sz="1800" dirty="0">
                <a:latin typeface="Times New Roman"/>
                <a:cs typeface="Times New Roman"/>
              </a:rPr>
              <a:t>of demand for, </a:t>
            </a:r>
            <a:r>
              <a:rPr sz="1800" spc="-5" dirty="0">
                <a:latin typeface="Times New Roman"/>
                <a:cs typeface="Times New Roman"/>
              </a:rPr>
              <a:t>rather than 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supply of,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commodity.</a:t>
            </a:r>
            <a:endParaRPr sz="1800">
              <a:latin typeface="Times New Roman"/>
              <a:cs typeface="Times New Roman"/>
            </a:endParaRPr>
          </a:p>
          <a:p>
            <a:pPr marL="12700" marR="5080" indent="459740">
              <a:lnSpc>
                <a:spcPct val="108200"/>
              </a:lnSpc>
              <a:spcBef>
                <a:spcPts val="85"/>
              </a:spcBef>
              <a:tabLst>
                <a:tab pos="926465" algn="l"/>
              </a:tabLst>
            </a:pPr>
            <a:r>
              <a:rPr sz="1400" spc="-10" dirty="0">
                <a:latin typeface="Carlito"/>
                <a:cs typeface="Carlito"/>
              </a:rPr>
              <a:t>(b)	</a:t>
            </a:r>
            <a:r>
              <a:rPr sz="1800" dirty="0">
                <a:latin typeface="Times New Roman"/>
                <a:cs typeface="Times New Roman"/>
              </a:rPr>
              <a:t>Periodic </a:t>
            </a:r>
            <a:r>
              <a:rPr sz="1800" spc="-5" dirty="0">
                <a:latin typeface="Times New Roman"/>
                <a:cs typeface="Times New Roman"/>
              </a:rPr>
              <a:t>Markets: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periodic markets are  </a:t>
            </a:r>
            <a:r>
              <a:rPr sz="1800" dirty="0">
                <a:latin typeface="Times New Roman"/>
                <a:cs typeface="Times New Roman"/>
              </a:rPr>
              <a:t>congregation of buyers and </a:t>
            </a:r>
            <a:r>
              <a:rPr sz="1800" spc="-10" dirty="0">
                <a:latin typeface="Times New Roman"/>
                <a:cs typeface="Times New Roman"/>
              </a:rPr>
              <a:t>sellers </a:t>
            </a:r>
            <a:r>
              <a:rPr sz="1800" dirty="0">
                <a:latin typeface="Times New Roman"/>
                <a:cs typeface="Times New Roman"/>
              </a:rPr>
              <a:t>at </a:t>
            </a:r>
            <a:r>
              <a:rPr sz="1800" spc="-5" dirty="0">
                <a:latin typeface="Times New Roman"/>
                <a:cs typeface="Times New Roman"/>
              </a:rPr>
              <a:t>specified places either 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villages, semi-urban areas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10" dirty="0">
                <a:latin typeface="Times New Roman"/>
                <a:cs typeface="Times New Roman"/>
              </a:rPr>
              <a:t>some </a:t>
            </a:r>
            <a:r>
              <a:rPr sz="1800" spc="-5" dirty="0">
                <a:latin typeface="Times New Roman"/>
                <a:cs typeface="Times New Roman"/>
              </a:rPr>
              <a:t>parts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urban areas  </a:t>
            </a:r>
            <a:r>
              <a:rPr sz="180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specific </a:t>
            </a:r>
            <a:r>
              <a:rPr sz="1800" dirty="0">
                <a:latin typeface="Times New Roman"/>
                <a:cs typeface="Times New Roman"/>
              </a:rPr>
              <a:t>days and </a:t>
            </a:r>
            <a:r>
              <a:rPr sz="1800" spc="-5" dirty="0">
                <a:latin typeface="Times New Roman"/>
                <a:cs typeface="Times New Roman"/>
              </a:rPr>
              <a:t>time. Major commodities traded </a:t>
            </a:r>
            <a:r>
              <a:rPr sz="1800" dirty="0">
                <a:latin typeface="Times New Roman"/>
                <a:cs typeface="Times New Roman"/>
              </a:rPr>
              <a:t>in  these </a:t>
            </a:r>
            <a:r>
              <a:rPr sz="1800" spc="-5" dirty="0">
                <a:latin typeface="Times New Roman"/>
                <a:cs typeface="Times New Roman"/>
              </a:rPr>
              <a:t>markets </a:t>
            </a:r>
            <a:r>
              <a:rPr sz="1800" dirty="0">
                <a:latin typeface="Times New Roman"/>
                <a:cs typeface="Times New Roman"/>
              </a:rPr>
              <a:t>is the </a:t>
            </a:r>
            <a:r>
              <a:rPr sz="1800" spc="-5" dirty="0">
                <a:latin typeface="Times New Roman"/>
                <a:cs typeface="Times New Roman"/>
              </a:rPr>
              <a:t>farm </a:t>
            </a:r>
            <a:r>
              <a:rPr sz="1800" dirty="0">
                <a:latin typeface="Times New Roman"/>
                <a:cs typeface="Times New Roman"/>
              </a:rPr>
              <a:t>produce grown in </a:t>
            </a:r>
            <a:r>
              <a:rPr sz="1800" spc="-5" dirty="0">
                <a:latin typeface="Times New Roman"/>
                <a:cs typeface="Times New Roman"/>
              </a:rPr>
              <a:t>the hinterlands. 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periodic markets are </a:t>
            </a:r>
            <a:r>
              <a:rPr sz="1800" dirty="0">
                <a:latin typeface="Times New Roman"/>
                <a:cs typeface="Times New Roman"/>
              </a:rPr>
              <a:t>held </a:t>
            </a:r>
            <a:r>
              <a:rPr sz="1800" spc="-5" dirty="0">
                <a:latin typeface="Times New Roman"/>
                <a:cs typeface="Times New Roman"/>
              </a:rPr>
              <a:t>weekly, biweekly,  </a:t>
            </a:r>
            <a:r>
              <a:rPr sz="1800" dirty="0">
                <a:latin typeface="Times New Roman"/>
                <a:cs typeface="Times New Roman"/>
              </a:rPr>
              <a:t>fortnightly or </a:t>
            </a:r>
            <a:r>
              <a:rPr sz="1800" spc="-5" dirty="0">
                <a:latin typeface="Times New Roman"/>
                <a:cs typeface="Times New Roman"/>
              </a:rPr>
              <a:t>monthly according </a:t>
            </a:r>
            <a:r>
              <a:rPr sz="1800" dirty="0">
                <a:latin typeface="Times New Roman"/>
                <a:cs typeface="Times New Roman"/>
              </a:rPr>
              <a:t>to the local </a:t>
            </a:r>
            <a:r>
              <a:rPr sz="1800" spc="-5" dirty="0">
                <a:latin typeface="Times New Roman"/>
                <a:cs typeface="Times New Roman"/>
              </a:rPr>
              <a:t>traditions.  </a:t>
            </a:r>
            <a:r>
              <a:rPr sz="1800" dirty="0">
                <a:latin typeface="Times New Roman"/>
                <a:cs typeface="Times New Roman"/>
              </a:rPr>
              <a:t>These are similar to </a:t>
            </a:r>
            <a:r>
              <a:rPr sz="1800" spc="-5" dirty="0">
                <a:latin typeface="Times New Roman"/>
                <a:cs typeface="Times New Roman"/>
              </a:rPr>
              <a:t>'spontaneous markets'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several  developed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countries.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17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68425"/>
            <a:ext cx="5443220" cy="3884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2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farm products in India can </a:t>
            </a:r>
            <a:r>
              <a:rPr sz="1800" spc="-10" dirty="0">
                <a:latin typeface="Times New Roman"/>
                <a:cs typeface="Times New Roman"/>
              </a:rPr>
              <a:t>be </a:t>
            </a:r>
            <a:r>
              <a:rPr sz="1800" spc="-5" dirty="0">
                <a:latin typeface="Times New Roman"/>
                <a:cs typeface="Times New Roman"/>
              </a:rPr>
              <a:t>classified as primary,  secondary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terminal wholesale markets. The primary  wholesale markets </a:t>
            </a:r>
            <a:r>
              <a:rPr sz="1800" dirty="0">
                <a:latin typeface="Times New Roman"/>
                <a:cs typeface="Times New Roman"/>
              </a:rPr>
              <a:t>are in the </a:t>
            </a:r>
            <a:r>
              <a:rPr sz="1800" spc="-5" dirty="0">
                <a:latin typeface="Times New Roman"/>
                <a:cs typeface="Times New Roman"/>
              </a:rPr>
              <a:t>nature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assembling centres  </a:t>
            </a:r>
            <a:r>
              <a:rPr sz="1800" dirty="0">
                <a:latin typeface="Times New Roman"/>
                <a:cs typeface="Times New Roman"/>
              </a:rPr>
              <a:t>located in and </a:t>
            </a:r>
            <a:r>
              <a:rPr sz="1800" spc="-5" dirty="0">
                <a:latin typeface="Times New Roman"/>
                <a:cs typeface="Times New Roman"/>
              </a:rPr>
              <a:t>around </a:t>
            </a:r>
            <a:r>
              <a:rPr sz="1800" dirty="0">
                <a:latin typeface="Times New Roman"/>
                <a:cs typeface="Times New Roman"/>
              </a:rPr>
              <a:t>producing regions. The </a:t>
            </a:r>
            <a:r>
              <a:rPr sz="1800" spc="-5" dirty="0">
                <a:latin typeface="Times New Roman"/>
                <a:cs typeface="Times New Roman"/>
              </a:rPr>
              <a:t>transactions 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primary wholesale markets </a:t>
            </a:r>
            <a:r>
              <a:rPr sz="1800" dirty="0">
                <a:latin typeface="Times New Roman"/>
                <a:cs typeface="Times New Roman"/>
              </a:rPr>
              <a:t>take </a:t>
            </a:r>
            <a:r>
              <a:rPr sz="1800" spc="-5" dirty="0">
                <a:latin typeface="Times New Roman"/>
                <a:cs typeface="Times New Roman"/>
              </a:rPr>
              <a:t>place mainly </a:t>
            </a:r>
            <a:r>
              <a:rPr sz="1800" dirty="0">
                <a:latin typeface="Times New Roman"/>
                <a:cs typeface="Times New Roman"/>
              </a:rPr>
              <a:t>between  </a:t>
            </a:r>
            <a:r>
              <a:rPr sz="1800" spc="-5" dirty="0">
                <a:latin typeface="Times New Roman"/>
                <a:cs typeface="Times New Roman"/>
              </a:rPr>
              <a:t>farmers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traders. Secondary wholesale markets </a:t>
            </a:r>
            <a:r>
              <a:rPr sz="1800" dirty="0">
                <a:latin typeface="Times New Roman"/>
                <a:cs typeface="Times New Roman"/>
              </a:rPr>
              <a:t>are  </a:t>
            </a:r>
            <a:r>
              <a:rPr sz="1800" spc="-5" dirty="0">
                <a:latin typeface="Times New Roman"/>
                <a:cs typeface="Times New Roman"/>
              </a:rPr>
              <a:t>generally </a:t>
            </a:r>
            <a:r>
              <a:rPr sz="1800" dirty="0">
                <a:latin typeface="Times New Roman"/>
                <a:cs typeface="Times New Roman"/>
              </a:rPr>
              <a:t>located </a:t>
            </a:r>
            <a:r>
              <a:rPr sz="1800" spc="-5" dirty="0">
                <a:latin typeface="Times New Roman"/>
                <a:cs typeface="Times New Roman"/>
              </a:rPr>
              <a:t>between primary wholesale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terminal  markets. The </a:t>
            </a:r>
            <a:r>
              <a:rPr sz="1800" dirty="0">
                <a:latin typeface="Times New Roman"/>
                <a:cs typeface="Times New Roman"/>
              </a:rPr>
              <a:t>transactions in </a:t>
            </a:r>
            <a:r>
              <a:rPr sz="1800" spc="-5" dirty="0">
                <a:latin typeface="Times New Roman"/>
                <a:cs typeface="Times New Roman"/>
              </a:rPr>
              <a:t>these markets take place  </a:t>
            </a:r>
            <a:r>
              <a:rPr sz="1800" dirty="0">
                <a:latin typeface="Times New Roman"/>
                <a:cs typeface="Times New Roman"/>
              </a:rPr>
              <a:t>between </a:t>
            </a:r>
            <a:r>
              <a:rPr sz="1800" spc="-5" dirty="0">
                <a:latin typeface="Times New Roman"/>
                <a:cs typeface="Times New Roman"/>
              </a:rPr>
              <a:t>primary wholesalers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traders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terminal  market.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terminal markets are generally located at the  </a:t>
            </a:r>
            <a:r>
              <a:rPr sz="1800" dirty="0">
                <a:latin typeface="Times New Roman"/>
                <a:cs typeface="Times New Roman"/>
              </a:rPr>
              <a:t>large urban </a:t>
            </a:r>
            <a:r>
              <a:rPr sz="1800" spc="-5" dirty="0">
                <a:latin typeface="Times New Roman"/>
                <a:cs typeface="Times New Roman"/>
              </a:rPr>
              <a:t>metropolitan cities </a:t>
            </a:r>
            <a:r>
              <a:rPr sz="1800" dirty="0">
                <a:latin typeface="Times New Roman"/>
                <a:cs typeface="Times New Roman"/>
              </a:rPr>
              <a:t>or export </a:t>
            </a:r>
            <a:r>
              <a:rPr sz="1800" spc="-5" dirty="0">
                <a:latin typeface="Times New Roman"/>
                <a:cs typeface="Times New Roman"/>
              </a:rPr>
              <a:t>centres catering </a:t>
            </a:r>
            <a:r>
              <a:rPr sz="1800" dirty="0">
                <a:latin typeface="Times New Roman"/>
                <a:cs typeface="Times New Roman"/>
              </a:rPr>
              <a:t>to  the large </a:t>
            </a:r>
            <a:r>
              <a:rPr sz="1800" spc="-5" dirty="0">
                <a:latin typeface="Times New Roman"/>
                <a:cs typeface="Times New Roman"/>
              </a:rPr>
              <a:t>consuming </a:t>
            </a:r>
            <a:r>
              <a:rPr sz="1800" dirty="0">
                <a:latin typeface="Times New Roman"/>
                <a:cs typeface="Times New Roman"/>
              </a:rPr>
              <a:t>population around them or in </a:t>
            </a:r>
            <a:r>
              <a:rPr sz="1800" spc="-5" dirty="0">
                <a:latin typeface="Times New Roman"/>
                <a:cs typeface="Times New Roman"/>
              </a:rPr>
              <a:t>the  overseas markets.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18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68425"/>
            <a:ext cx="5488940" cy="3599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62915">
              <a:lnSpc>
                <a:spcPct val="1082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(b) Retail Markets: </a:t>
            </a:r>
            <a:r>
              <a:rPr sz="1800" spc="-5" dirty="0">
                <a:latin typeface="Times New Roman"/>
                <a:cs typeface="Times New Roman"/>
              </a:rPr>
              <a:t>A retail market is </a:t>
            </a:r>
            <a:r>
              <a:rPr sz="1800" dirty="0">
                <a:latin typeface="Times New Roman"/>
                <a:cs typeface="Times New Roman"/>
              </a:rPr>
              <a:t>one in </a:t>
            </a:r>
            <a:r>
              <a:rPr sz="1800" spc="-10" dirty="0">
                <a:latin typeface="Times New Roman"/>
                <a:cs typeface="Times New Roman"/>
              </a:rPr>
              <a:t>which  </a:t>
            </a:r>
            <a:r>
              <a:rPr sz="1800" spc="-5" dirty="0">
                <a:latin typeface="Times New Roman"/>
                <a:cs typeface="Times New Roman"/>
              </a:rPr>
              <a:t>commodities </a:t>
            </a:r>
            <a:r>
              <a:rPr sz="1800" dirty="0">
                <a:latin typeface="Times New Roman"/>
                <a:cs typeface="Times New Roman"/>
              </a:rPr>
              <a:t>are bought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dirty="0">
                <a:latin typeface="Times New Roman"/>
                <a:cs typeface="Times New Roman"/>
              </a:rPr>
              <a:t>and sold to the </a:t>
            </a:r>
            <a:r>
              <a:rPr sz="1800" spc="-5" dirty="0">
                <a:latin typeface="Times New Roman"/>
                <a:cs typeface="Times New Roman"/>
              </a:rPr>
              <a:t>consumers as  </a:t>
            </a:r>
            <a:r>
              <a:rPr sz="1800" dirty="0">
                <a:latin typeface="Times New Roman"/>
                <a:cs typeface="Times New Roman"/>
              </a:rPr>
              <a:t>per </a:t>
            </a:r>
            <a:r>
              <a:rPr sz="1800" spc="-5" dirty="0">
                <a:latin typeface="Times New Roman"/>
                <a:cs typeface="Times New Roman"/>
              </a:rPr>
              <a:t>their requirements. Transactions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these markets take  place between </a:t>
            </a:r>
            <a:r>
              <a:rPr sz="1800" dirty="0">
                <a:latin typeface="Times New Roman"/>
                <a:cs typeface="Times New Roman"/>
              </a:rPr>
              <a:t>retailers and </a:t>
            </a:r>
            <a:r>
              <a:rPr sz="1800" spc="-5" dirty="0">
                <a:latin typeface="Times New Roman"/>
                <a:cs typeface="Times New Roman"/>
              </a:rPr>
              <a:t>consumers.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retailers  </a:t>
            </a:r>
            <a:r>
              <a:rPr sz="1800" dirty="0">
                <a:latin typeface="Times New Roman"/>
                <a:cs typeface="Times New Roman"/>
              </a:rPr>
              <a:t>purchase the </a:t>
            </a:r>
            <a:r>
              <a:rPr sz="1800" spc="-5" dirty="0">
                <a:latin typeface="Times New Roman"/>
                <a:cs typeface="Times New Roman"/>
              </a:rPr>
              <a:t>goods </a:t>
            </a:r>
            <a:r>
              <a:rPr sz="1800" dirty="0">
                <a:latin typeface="Times New Roman"/>
                <a:cs typeface="Times New Roman"/>
              </a:rPr>
              <a:t>from wholesale </a:t>
            </a:r>
            <a:r>
              <a:rPr sz="1800" spc="-5" dirty="0">
                <a:latin typeface="Times New Roman"/>
                <a:cs typeface="Times New Roman"/>
              </a:rPr>
              <a:t>market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10" dirty="0">
                <a:latin typeface="Times New Roman"/>
                <a:cs typeface="Times New Roman"/>
              </a:rPr>
              <a:t>sell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small  </a:t>
            </a:r>
            <a:r>
              <a:rPr sz="1800" dirty="0">
                <a:latin typeface="Times New Roman"/>
                <a:cs typeface="Times New Roman"/>
              </a:rPr>
              <a:t>lots to the </a:t>
            </a:r>
            <a:r>
              <a:rPr sz="1800" spc="-5" dirty="0">
                <a:latin typeface="Times New Roman"/>
                <a:cs typeface="Times New Roman"/>
              </a:rPr>
              <a:t>consumers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retail markets. </a:t>
            </a:r>
            <a:r>
              <a:rPr sz="1800" dirty="0">
                <a:latin typeface="Times New Roman"/>
                <a:cs typeface="Times New Roman"/>
              </a:rPr>
              <a:t>These </a:t>
            </a:r>
            <a:r>
              <a:rPr sz="1800" spc="-5" dirty="0">
                <a:latin typeface="Times New Roman"/>
                <a:cs typeface="Times New Roman"/>
              </a:rPr>
              <a:t>markets are  very near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consumers.</a:t>
            </a:r>
            <a:endParaRPr sz="1800">
              <a:latin typeface="Times New Roman"/>
              <a:cs typeface="Times New Roman"/>
            </a:endParaRPr>
          </a:p>
          <a:p>
            <a:pPr marL="12700" marR="17780" indent="456565">
              <a:lnSpc>
                <a:spcPct val="108200"/>
              </a:lnSpc>
              <a:spcBef>
                <a:spcPts val="90"/>
              </a:spcBef>
            </a:pP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distinction between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wholesale </a:t>
            </a:r>
            <a:r>
              <a:rPr sz="1800" dirty="0">
                <a:latin typeface="Times New Roman"/>
                <a:cs typeface="Times New Roman"/>
              </a:rPr>
              <a:t>and retain  </a:t>
            </a:r>
            <a:r>
              <a:rPr sz="1800" spc="-5" dirty="0">
                <a:latin typeface="Times New Roman"/>
                <a:cs typeface="Times New Roman"/>
              </a:rPr>
              <a:t>market can </a:t>
            </a:r>
            <a:r>
              <a:rPr sz="1800" spc="-10" dirty="0">
                <a:latin typeface="Times New Roman"/>
                <a:cs typeface="Times New Roman"/>
              </a:rPr>
              <a:t>be </a:t>
            </a:r>
            <a:r>
              <a:rPr sz="1800" spc="-5" dirty="0">
                <a:latin typeface="Times New Roman"/>
                <a:cs typeface="Times New Roman"/>
              </a:rPr>
              <a:t>made mainly </a:t>
            </a:r>
            <a:r>
              <a:rPr sz="1800" spc="1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the basis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buyer. A </a:t>
            </a:r>
            <a:r>
              <a:rPr sz="1800" dirty="0">
                <a:latin typeface="Times New Roman"/>
                <a:cs typeface="Times New Roman"/>
              </a:rPr>
              <a:t>retail  </a:t>
            </a:r>
            <a:r>
              <a:rPr sz="1800" spc="-5" dirty="0">
                <a:latin typeface="Times New Roman"/>
                <a:cs typeface="Times New Roman"/>
              </a:rPr>
              <a:t>market means that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buyers are generally ultimate  consumers, whereas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the wholesale market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buyers </a:t>
            </a:r>
            <a:r>
              <a:rPr sz="1800" dirty="0">
                <a:latin typeface="Times New Roman"/>
                <a:cs typeface="Times New Roman"/>
              </a:rPr>
              <a:t>can  be </a:t>
            </a:r>
            <a:r>
              <a:rPr sz="1800" spc="-5" dirty="0">
                <a:latin typeface="Times New Roman"/>
                <a:cs typeface="Times New Roman"/>
              </a:rPr>
              <a:t>wholesalers or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retailers.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3481" y="471931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89761"/>
            <a:ext cx="5492115" cy="38601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894839" marR="1861185" indent="-17780" algn="ctr">
              <a:lnSpc>
                <a:spcPct val="103899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CHAPTER </a:t>
            </a:r>
            <a:r>
              <a:rPr sz="1800" dirty="0">
                <a:latin typeface="Times New Roman"/>
                <a:cs typeface="Times New Roman"/>
              </a:rPr>
              <a:t>1  </a:t>
            </a:r>
            <a:r>
              <a:rPr sz="1800" spc="-5" dirty="0">
                <a:latin typeface="Times New Roman"/>
                <a:cs typeface="Times New Roman"/>
              </a:rPr>
              <a:t>INTRO</a:t>
            </a:r>
            <a:r>
              <a:rPr sz="1800" spc="-15" dirty="0">
                <a:latin typeface="Times New Roman"/>
                <a:cs typeface="Times New Roman"/>
              </a:rPr>
              <a:t>D</a:t>
            </a:r>
            <a:r>
              <a:rPr sz="1800" spc="-5" dirty="0">
                <a:latin typeface="Times New Roman"/>
                <a:cs typeface="Times New Roman"/>
              </a:rPr>
              <a:t>UCT</a:t>
            </a:r>
            <a:r>
              <a:rPr sz="1800" spc="5" dirty="0">
                <a:latin typeface="Times New Roman"/>
                <a:cs typeface="Times New Roman"/>
              </a:rPr>
              <a:t>I</a:t>
            </a:r>
            <a:r>
              <a:rPr sz="1800" spc="-5" dirty="0">
                <a:latin typeface="Times New Roman"/>
                <a:cs typeface="Times New Roman"/>
              </a:rPr>
              <a:t>ON</a:t>
            </a:r>
            <a:endParaRPr sz="1800">
              <a:latin typeface="Times New Roman"/>
              <a:cs typeface="Times New Roman"/>
            </a:endParaRPr>
          </a:p>
          <a:p>
            <a:pPr marL="12700" marR="5080" indent="462915">
              <a:lnSpc>
                <a:spcPct val="1083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Mankind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considered the superior to the </a:t>
            </a:r>
            <a:r>
              <a:rPr sz="1800" spc="-5" dirty="0">
                <a:latin typeface="Times New Roman"/>
                <a:cs typeface="Times New Roman"/>
              </a:rPr>
              <a:t>living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things 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the world. </a:t>
            </a:r>
            <a:r>
              <a:rPr sz="1800" dirty="0">
                <a:latin typeface="Times New Roman"/>
                <a:cs typeface="Times New Roman"/>
              </a:rPr>
              <a:t>Civilization </a:t>
            </a:r>
            <a:r>
              <a:rPr sz="1800" spc="-5" dirty="0">
                <a:latin typeface="Times New Roman"/>
                <a:cs typeface="Times New Roman"/>
              </a:rPr>
              <a:t>transformed </a:t>
            </a:r>
            <a:r>
              <a:rPr sz="1800" dirty="0">
                <a:latin typeface="Times New Roman"/>
                <a:cs typeface="Times New Roman"/>
              </a:rPr>
              <a:t>that into </a:t>
            </a:r>
            <a:r>
              <a:rPr sz="1800" spc="-5" dirty="0">
                <a:latin typeface="Times New Roman"/>
                <a:cs typeface="Times New Roman"/>
              </a:rPr>
              <a:t>producer </a:t>
            </a:r>
            <a:r>
              <a:rPr sz="1800" dirty="0">
                <a:latin typeface="Times New Roman"/>
                <a:cs typeface="Times New Roman"/>
              </a:rPr>
              <a:t>of  food and </a:t>
            </a:r>
            <a:r>
              <a:rPr sz="1800" spc="-5" dirty="0">
                <a:latin typeface="Times New Roman"/>
                <a:cs typeface="Times New Roman"/>
              </a:rPr>
              <a:t>other basic requirements </a:t>
            </a:r>
            <a:r>
              <a:rPr sz="1800" dirty="0">
                <a:latin typeface="Times New Roman"/>
                <a:cs typeface="Times New Roman"/>
              </a:rPr>
              <a:t>from the </a:t>
            </a:r>
            <a:r>
              <a:rPr sz="1800" spc="-5" dirty="0">
                <a:latin typeface="Times New Roman"/>
                <a:cs typeface="Times New Roman"/>
              </a:rPr>
              <a:t>nomadic  </a:t>
            </a:r>
            <a:r>
              <a:rPr sz="1800" dirty="0">
                <a:latin typeface="Times New Roman"/>
                <a:cs typeface="Times New Roman"/>
              </a:rPr>
              <a:t>behaviour in </a:t>
            </a:r>
            <a:r>
              <a:rPr sz="1800" spc="-5" dirty="0">
                <a:latin typeface="Times New Roman"/>
                <a:cs typeface="Times New Roman"/>
              </a:rPr>
              <a:t>which hunting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snatching </a:t>
            </a:r>
            <a:r>
              <a:rPr sz="1800" dirty="0">
                <a:latin typeface="Times New Roman"/>
                <a:cs typeface="Times New Roman"/>
              </a:rPr>
              <a:t>were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spc="-10" dirty="0">
                <a:latin typeface="Times New Roman"/>
                <a:cs typeface="Times New Roman"/>
              </a:rPr>
              <a:t>way of  </a:t>
            </a:r>
            <a:r>
              <a:rPr sz="1800" spc="-5" dirty="0">
                <a:latin typeface="Times New Roman"/>
                <a:cs typeface="Times New Roman"/>
              </a:rPr>
              <a:t>life. Land cultivation </a:t>
            </a:r>
            <a:r>
              <a:rPr sz="1800" dirty="0">
                <a:latin typeface="Times New Roman"/>
                <a:cs typeface="Times New Roman"/>
              </a:rPr>
              <a:t>and food </a:t>
            </a:r>
            <a:r>
              <a:rPr sz="1800" spc="-5" dirty="0">
                <a:latin typeface="Times New Roman"/>
                <a:cs typeface="Times New Roman"/>
              </a:rPr>
              <a:t>production marked </a:t>
            </a:r>
            <a:r>
              <a:rPr sz="1800" dirty="0">
                <a:latin typeface="Times New Roman"/>
                <a:cs typeface="Times New Roman"/>
              </a:rPr>
              <a:t>the  beginning of </a:t>
            </a:r>
            <a:r>
              <a:rPr sz="1800" spc="-5" dirty="0">
                <a:latin typeface="Times New Roman"/>
                <a:cs typeface="Times New Roman"/>
              </a:rPr>
              <a:t>civilization particularly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the riparian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lands.</a:t>
            </a:r>
            <a:endParaRPr sz="1800">
              <a:latin typeface="Times New Roman"/>
              <a:cs typeface="Times New Roman"/>
            </a:endParaRPr>
          </a:p>
          <a:p>
            <a:pPr marL="12700" marR="26034">
              <a:lnSpc>
                <a:spcPts val="2340"/>
              </a:lnSpc>
              <a:spcBef>
                <a:spcPts val="95"/>
              </a:spcBef>
            </a:pPr>
            <a:r>
              <a:rPr sz="1800" spc="-5" dirty="0">
                <a:latin typeface="Times New Roman"/>
                <a:cs typeface="Times New Roman"/>
              </a:rPr>
              <a:t>Mother Nature </a:t>
            </a:r>
            <a:r>
              <a:rPr sz="1800" spc="-10" dirty="0">
                <a:latin typeface="Times New Roman"/>
                <a:cs typeface="Times New Roman"/>
              </a:rPr>
              <a:t>has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offer </a:t>
            </a:r>
            <a:r>
              <a:rPr sz="1800" spc="-10" dirty="0">
                <a:latin typeface="Times New Roman"/>
                <a:cs typeface="Times New Roman"/>
              </a:rPr>
              <a:t>Her </a:t>
            </a:r>
            <a:r>
              <a:rPr sz="1800" spc="-5" dirty="0">
                <a:latin typeface="Times New Roman"/>
                <a:cs typeface="Times New Roman"/>
              </a:rPr>
              <a:t>blessings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satisfy </a:t>
            </a:r>
            <a:r>
              <a:rPr sz="1800" dirty="0">
                <a:latin typeface="Times New Roman"/>
                <a:cs typeface="Times New Roman"/>
              </a:rPr>
              <a:t>the food  needs of </a:t>
            </a:r>
            <a:r>
              <a:rPr sz="1800" spc="-5" dirty="0">
                <a:latin typeface="Times New Roman"/>
                <a:cs typeface="Times New Roman"/>
              </a:rPr>
              <a:t>all living creatures. Land </a:t>
            </a:r>
            <a:r>
              <a:rPr sz="1800" dirty="0">
                <a:latin typeface="Times New Roman"/>
                <a:cs typeface="Times New Roman"/>
              </a:rPr>
              <a:t>cultivation, </a:t>
            </a:r>
            <a:r>
              <a:rPr sz="1800" spc="-5" dirty="0">
                <a:latin typeface="Times New Roman"/>
                <a:cs typeface="Times New Roman"/>
              </a:rPr>
              <a:t>otherwise  known </a:t>
            </a:r>
            <a:r>
              <a:rPr sz="1800" dirty="0">
                <a:latin typeface="Times New Roman"/>
                <a:cs typeface="Times New Roman"/>
              </a:rPr>
              <a:t>as </a:t>
            </a:r>
            <a:r>
              <a:rPr sz="1800" spc="-5" dirty="0">
                <a:latin typeface="Times New Roman"/>
                <a:cs typeface="Times New Roman"/>
              </a:rPr>
              <a:t>farming is influenced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behaviour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natural</a:t>
            </a:r>
            <a:endParaRPr sz="1800">
              <a:latin typeface="Times New Roman"/>
              <a:cs typeface="Times New Roman"/>
            </a:endParaRPr>
          </a:p>
          <a:p>
            <a:pPr marL="12700" marR="134620">
              <a:lnSpc>
                <a:spcPts val="233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events like </a:t>
            </a:r>
            <a:r>
              <a:rPr sz="1800" spc="-5" dirty="0">
                <a:latin typeface="Times New Roman"/>
                <a:cs typeface="Times New Roman"/>
              </a:rPr>
              <a:t>rainfall, drought, flood, </a:t>
            </a:r>
            <a:r>
              <a:rPr sz="1800" dirty="0">
                <a:latin typeface="Times New Roman"/>
                <a:cs typeface="Times New Roman"/>
              </a:rPr>
              <a:t>storm and </a:t>
            </a:r>
            <a:r>
              <a:rPr sz="1800" spc="-5" dirty="0">
                <a:latin typeface="Times New Roman"/>
                <a:cs typeface="Times New Roman"/>
              </a:rPr>
              <a:t>so </a:t>
            </a:r>
            <a:r>
              <a:rPr sz="1800" dirty="0">
                <a:latin typeface="Times New Roman"/>
                <a:cs typeface="Times New Roman"/>
              </a:rPr>
              <a:t>on and </a:t>
            </a:r>
            <a:r>
              <a:rPr sz="1800" spc="-5" dirty="0">
                <a:latin typeface="Times New Roman"/>
                <a:cs typeface="Times New Roman"/>
              </a:rPr>
              <a:t>so  </a:t>
            </a:r>
            <a:r>
              <a:rPr sz="1800" dirty="0">
                <a:latin typeface="Times New Roman"/>
                <a:cs typeface="Times New Roman"/>
              </a:rPr>
              <a:t>forth. Food </a:t>
            </a:r>
            <a:r>
              <a:rPr sz="1800" spc="-5" dirty="0">
                <a:latin typeface="Times New Roman"/>
                <a:cs typeface="Times New Roman"/>
              </a:rPr>
              <a:t>production has its </a:t>
            </a:r>
            <a:r>
              <a:rPr sz="1800" dirty="0">
                <a:latin typeface="Times New Roman"/>
                <a:cs typeface="Times New Roman"/>
              </a:rPr>
              <a:t>limitations and </a:t>
            </a:r>
            <a:r>
              <a:rPr sz="1800" spc="-5" dirty="0">
                <a:latin typeface="Times New Roman"/>
                <a:cs typeface="Times New Roman"/>
              </a:rPr>
              <a:t>so </a:t>
            </a:r>
            <a:r>
              <a:rPr sz="1800" dirty="0">
                <a:latin typeface="Times New Roman"/>
                <a:cs typeface="Times New Roman"/>
              </a:rPr>
              <a:t>all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food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19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68425"/>
            <a:ext cx="5465445" cy="38957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0" marR="5080" indent="462915">
              <a:lnSpc>
                <a:spcPct val="108100"/>
              </a:lnSpc>
              <a:spcBef>
                <a:spcPts val="105"/>
              </a:spcBef>
              <a:buSzPct val="77777"/>
              <a:buFont typeface="Carlito"/>
              <a:buAutoNum type="alphaLcParenBoth"/>
              <a:tabLst>
                <a:tab pos="929640" algn="l"/>
                <a:tab pos="930275" algn="l"/>
              </a:tabLst>
            </a:pPr>
            <a:r>
              <a:rPr sz="1800" dirty="0">
                <a:latin typeface="Times New Roman"/>
                <a:cs typeface="Times New Roman"/>
              </a:rPr>
              <a:t>General Markets: </a:t>
            </a:r>
            <a:r>
              <a:rPr sz="1800" spc="-5" dirty="0">
                <a:latin typeface="Times New Roman"/>
                <a:cs typeface="Times New Roman"/>
              </a:rPr>
              <a:t>A market </a:t>
            </a:r>
            <a:r>
              <a:rPr sz="1800" dirty="0">
                <a:latin typeface="Times New Roman"/>
                <a:cs typeface="Times New Roman"/>
              </a:rPr>
              <a:t>in which all </a:t>
            </a:r>
            <a:r>
              <a:rPr sz="1800" spc="-5" dirty="0">
                <a:latin typeface="Times New Roman"/>
                <a:cs typeface="Times New Roman"/>
              </a:rPr>
              <a:t>types </a:t>
            </a:r>
            <a:r>
              <a:rPr sz="1800" dirty="0">
                <a:latin typeface="Times New Roman"/>
                <a:cs typeface="Times New Roman"/>
              </a:rPr>
              <a:t>of  </a:t>
            </a:r>
            <a:r>
              <a:rPr sz="1800" spc="-5" dirty="0">
                <a:latin typeface="Times New Roman"/>
                <a:cs typeface="Times New Roman"/>
              </a:rPr>
              <a:t>commodities, </a:t>
            </a:r>
            <a:r>
              <a:rPr sz="1800" spc="-10" dirty="0">
                <a:latin typeface="Times New Roman"/>
                <a:cs typeface="Times New Roman"/>
              </a:rPr>
              <a:t>such </a:t>
            </a:r>
            <a:r>
              <a:rPr sz="1800" spc="-5" dirty="0">
                <a:latin typeface="Times New Roman"/>
                <a:cs typeface="Times New Roman"/>
              </a:rPr>
              <a:t>as foodgrains, </a:t>
            </a:r>
            <a:r>
              <a:rPr sz="1800" dirty="0">
                <a:latin typeface="Times New Roman"/>
                <a:cs typeface="Times New Roman"/>
              </a:rPr>
              <a:t>oilseeds, </a:t>
            </a:r>
            <a:r>
              <a:rPr sz="1800" spc="-5" dirty="0">
                <a:latin typeface="Times New Roman"/>
                <a:cs typeface="Times New Roman"/>
              </a:rPr>
              <a:t>fibre crops, </a:t>
            </a:r>
            <a:r>
              <a:rPr sz="1800" dirty="0">
                <a:latin typeface="Times New Roman"/>
                <a:cs typeface="Times New Roman"/>
              </a:rPr>
              <a:t>gur,  </a:t>
            </a:r>
            <a:r>
              <a:rPr sz="1800" spc="-5" dirty="0">
                <a:latin typeface="Times New Roman"/>
                <a:cs typeface="Times New Roman"/>
              </a:rPr>
              <a:t>etc., are </a:t>
            </a:r>
            <a:r>
              <a:rPr sz="1800" dirty="0">
                <a:latin typeface="Times New Roman"/>
                <a:cs typeface="Times New Roman"/>
              </a:rPr>
              <a:t>bought and sole </a:t>
            </a:r>
            <a:r>
              <a:rPr sz="1800" spc="-5" dirty="0">
                <a:latin typeface="Times New Roman"/>
                <a:cs typeface="Times New Roman"/>
              </a:rPr>
              <a:t>is known as general market. These  markets deal </a:t>
            </a:r>
            <a:r>
              <a:rPr sz="1800" dirty="0">
                <a:latin typeface="Times New Roman"/>
                <a:cs typeface="Times New Roman"/>
              </a:rPr>
              <a:t>in a </a:t>
            </a:r>
            <a:r>
              <a:rPr sz="1800" spc="-5" dirty="0">
                <a:latin typeface="Times New Roman"/>
                <a:cs typeface="Times New Roman"/>
              </a:rPr>
              <a:t>large number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commodities.</a:t>
            </a:r>
            <a:endParaRPr sz="1800">
              <a:latin typeface="Times New Roman"/>
              <a:cs typeface="Times New Roman"/>
            </a:endParaRPr>
          </a:p>
          <a:p>
            <a:pPr marL="15240" marR="192405" indent="462915">
              <a:lnSpc>
                <a:spcPct val="108300"/>
              </a:lnSpc>
              <a:spcBef>
                <a:spcPts val="85"/>
              </a:spcBef>
              <a:buSzPct val="77777"/>
              <a:buFont typeface="Carlito"/>
              <a:buAutoNum type="alphaLcParenBoth"/>
              <a:tabLst>
                <a:tab pos="929640" algn="l"/>
                <a:tab pos="930275" algn="l"/>
              </a:tabLst>
            </a:pPr>
            <a:r>
              <a:rPr sz="1800" spc="-5" dirty="0">
                <a:latin typeface="Times New Roman"/>
                <a:cs typeface="Times New Roman"/>
              </a:rPr>
              <a:t>Specialized Markets: A market in </a:t>
            </a:r>
            <a:r>
              <a:rPr sz="1800" dirty="0">
                <a:latin typeface="Times New Roman"/>
                <a:cs typeface="Times New Roman"/>
              </a:rPr>
              <a:t>which  transactions </a:t>
            </a:r>
            <a:r>
              <a:rPr sz="1800" spc="-5" dirty="0">
                <a:latin typeface="Times New Roman"/>
                <a:cs typeface="Times New Roman"/>
              </a:rPr>
              <a:t>take place </a:t>
            </a:r>
            <a:r>
              <a:rPr sz="1800" dirty="0">
                <a:latin typeface="Times New Roman"/>
                <a:cs typeface="Times New Roman"/>
              </a:rPr>
              <a:t>only in </a:t>
            </a:r>
            <a:r>
              <a:rPr sz="1800" spc="-5" dirty="0">
                <a:latin typeface="Times New Roman"/>
                <a:cs typeface="Times New Roman"/>
              </a:rPr>
              <a:t>one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two commodities is  known </a:t>
            </a:r>
            <a:r>
              <a:rPr sz="1800" dirty="0">
                <a:latin typeface="Times New Roman"/>
                <a:cs typeface="Times New Roman"/>
              </a:rPr>
              <a:t>as a </a:t>
            </a:r>
            <a:r>
              <a:rPr sz="1800" spc="-5" dirty="0">
                <a:latin typeface="Times New Roman"/>
                <a:cs typeface="Times New Roman"/>
              </a:rPr>
              <a:t>specialized market. For every </a:t>
            </a:r>
            <a:r>
              <a:rPr sz="1800" dirty="0">
                <a:latin typeface="Times New Roman"/>
                <a:cs typeface="Times New Roman"/>
              </a:rPr>
              <a:t>group </a:t>
            </a:r>
            <a:r>
              <a:rPr sz="1800" spc="-10" dirty="0">
                <a:latin typeface="Times New Roman"/>
                <a:cs typeface="Times New Roman"/>
              </a:rPr>
              <a:t>of  </a:t>
            </a:r>
            <a:r>
              <a:rPr sz="1800" spc="-5" dirty="0">
                <a:latin typeface="Times New Roman"/>
                <a:cs typeface="Times New Roman"/>
              </a:rPr>
              <a:t>commodities, separate markets </a:t>
            </a:r>
            <a:r>
              <a:rPr sz="1800" dirty="0">
                <a:latin typeface="Times New Roman"/>
                <a:cs typeface="Times New Roman"/>
              </a:rPr>
              <a:t>exist. The </a:t>
            </a:r>
            <a:r>
              <a:rPr sz="1800" spc="-5" dirty="0">
                <a:latin typeface="Times New Roman"/>
                <a:cs typeface="Times New Roman"/>
              </a:rPr>
              <a:t>examples </a:t>
            </a:r>
            <a:r>
              <a:rPr sz="1800" dirty="0">
                <a:latin typeface="Times New Roman"/>
                <a:cs typeface="Times New Roman"/>
              </a:rPr>
              <a:t>of  specialized </a:t>
            </a:r>
            <a:r>
              <a:rPr sz="1800" spc="-5" dirty="0">
                <a:latin typeface="Times New Roman"/>
                <a:cs typeface="Times New Roman"/>
              </a:rPr>
              <a:t>markets are foodgrain markets, vegetable  markets, </a:t>
            </a:r>
            <a:r>
              <a:rPr sz="1800" dirty="0">
                <a:latin typeface="Times New Roman"/>
                <a:cs typeface="Times New Roman"/>
              </a:rPr>
              <a:t>wool </a:t>
            </a:r>
            <a:r>
              <a:rPr sz="1800" spc="-5" dirty="0">
                <a:latin typeface="Times New Roman"/>
                <a:cs typeface="Times New Roman"/>
              </a:rPr>
              <a:t>market </a:t>
            </a:r>
            <a:r>
              <a:rPr sz="1800" dirty="0">
                <a:latin typeface="Times New Roman"/>
                <a:cs typeface="Times New Roman"/>
              </a:rPr>
              <a:t>and cotton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market.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1800" dirty="0">
                <a:latin typeface="Times New Roman"/>
                <a:cs typeface="Times New Roman"/>
              </a:rPr>
              <a:t>7. </a:t>
            </a:r>
            <a:r>
              <a:rPr sz="1800" spc="-5" dirty="0">
                <a:latin typeface="Times New Roman"/>
                <a:cs typeface="Times New Roman"/>
              </a:rPr>
              <a:t>On the Basis </a:t>
            </a:r>
            <a:r>
              <a:rPr sz="1800" dirty="0">
                <a:latin typeface="Times New Roman"/>
                <a:cs typeface="Times New Roman"/>
              </a:rPr>
              <a:t>of Degree of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Competition</a:t>
            </a:r>
            <a:endParaRPr sz="1800">
              <a:latin typeface="Times New Roman"/>
              <a:cs typeface="Times New Roman"/>
            </a:endParaRPr>
          </a:p>
          <a:p>
            <a:pPr marL="12700" marR="453390" indent="462915">
              <a:lnSpc>
                <a:spcPts val="2340"/>
              </a:lnSpc>
              <a:spcBef>
                <a:spcPts val="25"/>
              </a:spcBef>
            </a:pPr>
            <a:r>
              <a:rPr sz="1800" dirty="0">
                <a:latin typeface="Times New Roman"/>
                <a:cs typeface="Times New Roman"/>
              </a:rPr>
              <a:t>Each </a:t>
            </a:r>
            <a:r>
              <a:rPr sz="1800" spc="-5" dirty="0">
                <a:latin typeface="Times New Roman"/>
                <a:cs typeface="Times New Roman"/>
              </a:rPr>
              <a:t>market </a:t>
            </a:r>
            <a:r>
              <a:rPr sz="1800" dirty="0">
                <a:latin typeface="Times New Roman"/>
                <a:cs typeface="Times New Roman"/>
              </a:rPr>
              <a:t>can be </a:t>
            </a:r>
            <a:r>
              <a:rPr sz="1800" spc="-5" dirty="0">
                <a:latin typeface="Times New Roman"/>
                <a:cs typeface="Times New Roman"/>
              </a:rPr>
              <a:t>placed </a:t>
            </a:r>
            <a:r>
              <a:rPr sz="1800" dirty="0">
                <a:latin typeface="Times New Roman"/>
                <a:cs typeface="Times New Roman"/>
              </a:rPr>
              <a:t>on a </a:t>
            </a:r>
            <a:r>
              <a:rPr sz="1800" spc="-5" dirty="0">
                <a:latin typeface="Times New Roman"/>
                <a:cs typeface="Times New Roman"/>
              </a:rPr>
              <a:t>continuous </a:t>
            </a:r>
            <a:r>
              <a:rPr sz="1800" spc="5" dirty="0">
                <a:latin typeface="Times New Roman"/>
                <a:cs typeface="Times New Roman"/>
              </a:rPr>
              <a:t>scale,  </a:t>
            </a:r>
            <a:r>
              <a:rPr sz="1800" dirty="0">
                <a:latin typeface="Times New Roman"/>
                <a:cs typeface="Times New Roman"/>
              </a:rPr>
              <a:t>starting from a </a:t>
            </a:r>
            <a:r>
              <a:rPr sz="1800" spc="-5" dirty="0">
                <a:latin typeface="Times New Roman"/>
                <a:cs typeface="Times New Roman"/>
              </a:rPr>
              <a:t>perfectly competitive point </a:t>
            </a:r>
            <a:r>
              <a:rPr sz="1800" dirty="0">
                <a:latin typeface="Times New Roman"/>
                <a:cs typeface="Times New Roman"/>
              </a:rPr>
              <a:t>to 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pure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20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68425"/>
            <a:ext cx="5461000" cy="3416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2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monopoly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monopsony situation. Extreme forms </a:t>
            </a:r>
            <a:r>
              <a:rPr sz="1800" dirty="0">
                <a:latin typeface="Times New Roman"/>
                <a:cs typeface="Times New Roman"/>
              </a:rPr>
              <a:t>are  </a:t>
            </a:r>
            <a:r>
              <a:rPr sz="1800" spc="-5" dirty="0">
                <a:latin typeface="Times New Roman"/>
                <a:cs typeface="Times New Roman"/>
              </a:rPr>
              <a:t>almost non-existent. Nevertheless, </a:t>
            </a:r>
            <a:r>
              <a:rPr sz="1800" dirty="0">
                <a:latin typeface="Times New Roman"/>
                <a:cs typeface="Times New Roman"/>
              </a:rPr>
              <a:t>it </a:t>
            </a:r>
            <a:r>
              <a:rPr sz="1800" spc="-5" dirty="0">
                <a:latin typeface="Times New Roman"/>
                <a:cs typeface="Times New Roman"/>
              </a:rPr>
              <a:t>is useful </a:t>
            </a:r>
            <a:r>
              <a:rPr sz="1800" dirty="0">
                <a:latin typeface="Times New Roman"/>
                <a:cs typeface="Times New Roman"/>
              </a:rPr>
              <a:t>to know their  </a:t>
            </a:r>
            <a:r>
              <a:rPr sz="1800" spc="-5" dirty="0">
                <a:latin typeface="Times New Roman"/>
                <a:cs typeface="Times New Roman"/>
              </a:rPr>
              <a:t>characteristics. </a:t>
            </a:r>
            <a:r>
              <a:rPr sz="1800" spc="-10" dirty="0">
                <a:latin typeface="Times New Roman"/>
                <a:cs typeface="Times New Roman"/>
              </a:rPr>
              <a:t>In </a:t>
            </a:r>
            <a:r>
              <a:rPr sz="1800" dirty="0">
                <a:latin typeface="Times New Roman"/>
                <a:cs typeface="Times New Roman"/>
              </a:rPr>
              <a:t>addition to </a:t>
            </a:r>
            <a:r>
              <a:rPr sz="1800" spc="-5" dirty="0">
                <a:latin typeface="Times New Roman"/>
                <a:cs typeface="Times New Roman"/>
              </a:rPr>
              <a:t>these two extremes, </a:t>
            </a:r>
            <a:r>
              <a:rPr sz="1800" dirty="0">
                <a:latin typeface="Times New Roman"/>
                <a:cs typeface="Times New Roman"/>
              </a:rPr>
              <a:t>various  </a:t>
            </a:r>
            <a:r>
              <a:rPr sz="1800" spc="-5" dirty="0">
                <a:latin typeface="Times New Roman"/>
                <a:cs typeface="Times New Roman"/>
              </a:rPr>
              <a:t>midpoints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this continuum </a:t>
            </a:r>
            <a:r>
              <a:rPr sz="1800" dirty="0">
                <a:latin typeface="Times New Roman"/>
                <a:cs typeface="Times New Roman"/>
              </a:rPr>
              <a:t>have been </a:t>
            </a:r>
            <a:r>
              <a:rPr sz="1800" spc="-5" dirty="0">
                <a:latin typeface="Times New Roman"/>
                <a:cs typeface="Times New Roman"/>
              </a:rPr>
              <a:t>identified. On </a:t>
            </a:r>
            <a:r>
              <a:rPr sz="1800" dirty="0">
                <a:latin typeface="Times New Roman"/>
                <a:cs typeface="Times New Roman"/>
              </a:rPr>
              <a:t>the  </a:t>
            </a:r>
            <a:r>
              <a:rPr sz="1800" spc="-5" dirty="0">
                <a:latin typeface="Times New Roman"/>
                <a:cs typeface="Times New Roman"/>
              </a:rPr>
              <a:t>basis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competition, markets </a:t>
            </a:r>
            <a:r>
              <a:rPr sz="1800" spc="-10" dirty="0">
                <a:latin typeface="Times New Roman"/>
                <a:cs typeface="Times New Roman"/>
              </a:rPr>
              <a:t>may be </a:t>
            </a:r>
            <a:r>
              <a:rPr sz="1800" spc="-5" dirty="0">
                <a:latin typeface="Times New Roman"/>
                <a:cs typeface="Times New Roman"/>
              </a:rPr>
              <a:t>classified into the  </a:t>
            </a:r>
            <a:r>
              <a:rPr sz="1800" dirty="0">
                <a:latin typeface="Times New Roman"/>
                <a:cs typeface="Times New Roman"/>
              </a:rPr>
              <a:t>following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categories:</a:t>
            </a:r>
            <a:endParaRPr sz="18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265"/>
              </a:spcBef>
            </a:pPr>
            <a:r>
              <a:rPr sz="1800" dirty="0">
                <a:latin typeface="Times New Roman"/>
                <a:cs typeface="Times New Roman"/>
              </a:rPr>
              <a:t>(a) </a:t>
            </a:r>
            <a:r>
              <a:rPr sz="1800" spc="-5" dirty="0">
                <a:latin typeface="Times New Roman"/>
                <a:cs typeface="Times New Roman"/>
              </a:rPr>
              <a:t>Perfect Markets: A perfect market is one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which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following conditions </a:t>
            </a:r>
            <a:r>
              <a:rPr sz="1800" dirty="0">
                <a:latin typeface="Times New Roman"/>
                <a:cs typeface="Times New Roman"/>
              </a:rPr>
              <a:t>hold</a:t>
            </a:r>
            <a:r>
              <a:rPr sz="1800" spc="-5" dirty="0">
                <a:latin typeface="Times New Roman"/>
                <a:cs typeface="Times New Roman"/>
              </a:rPr>
              <a:t> good:</a:t>
            </a:r>
            <a:endParaRPr sz="1800">
              <a:latin typeface="Times New Roman"/>
              <a:cs typeface="Times New Roman"/>
            </a:endParaRPr>
          </a:p>
          <a:p>
            <a:pPr marL="929640" indent="-451484">
              <a:lnSpc>
                <a:spcPct val="100000"/>
              </a:lnSpc>
              <a:spcBef>
                <a:spcPts val="695"/>
              </a:spcBef>
              <a:buSzPct val="72222"/>
              <a:buFont typeface="Carlito"/>
              <a:buAutoNum type="romanLcParenBoth"/>
              <a:tabLst>
                <a:tab pos="929640" algn="l"/>
                <a:tab pos="930275" algn="l"/>
              </a:tabLst>
            </a:pPr>
            <a:r>
              <a:rPr sz="1800" dirty="0">
                <a:latin typeface="Times New Roman"/>
                <a:cs typeface="Times New Roman"/>
              </a:rPr>
              <a:t>There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large number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buyers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sellers;</a:t>
            </a:r>
            <a:endParaRPr sz="1800">
              <a:latin typeface="Times New Roman"/>
              <a:cs typeface="Times New Roman"/>
            </a:endParaRPr>
          </a:p>
          <a:p>
            <a:pPr marL="15240" marR="449580" indent="462915">
              <a:lnSpc>
                <a:spcPct val="103299"/>
              </a:lnSpc>
              <a:spcBef>
                <a:spcPts val="185"/>
              </a:spcBef>
              <a:buSzPct val="72222"/>
              <a:buFont typeface="Carlito"/>
              <a:buAutoNum type="romanLcParenBoth"/>
              <a:tabLst>
                <a:tab pos="929640" algn="l"/>
                <a:tab pos="930275" algn="l"/>
              </a:tabLst>
            </a:pPr>
            <a:r>
              <a:rPr sz="1800" spc="-5" dirty="0">
                <a:latin typeface="Times New Roman"/>
                <a:cs typeface="Times New Roman"/>
              </a:rPr>
              <a:t>All the buyers and sellers </a:t>
            </a:r>
            <a:r>
              <a:rPr sz="1800" dirty="0">
                <a:latin typeface="Times New Roman"/>
                <a:cs typeface="Times New Roman"/>
              </a:rPr>
              <a:t>in the </a:t>
            </a:r>
            <a:r>
              <a:rPr sz="1800" spc="-5" dirty="0">
                <a:latin typeface="Times New Roman"/>
                <a:cs typeface="Times New Roman"/>
              </a:rPr>
              <a:t>market have  </a:t>
            </a:r>
            <a:r>
              <a:rPr sz="1800" dirty="0">
                <a:latin typeface="Times New Roman"/>
                <a:cs typeface="Times New Roman"/>
              </a:rPr>
              <a:t>perfect </a:t>
            </a:r>
            <a:r>
              <a:rPr sz="1800" spc="-5" dirty="0">
                <a:latin typeface="Times New Roman"/>
                <a:cs typeface="Times New Roman"/>
              </a:rPr>
              <a:t>knowledge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demand,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21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68425"/>
            <a:ext cx="5494020" cy="3905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28345">
              <a:lnSpc>
                <a:spcPct val="1083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hypothetical price </a:t>
            </a:r>
            <a:r>
              <a:rPr sz="1800" dirty="0">
                <a:latin typeface="Times New Roman"/>
                <a:cs typeface="Times New Roman"/>
              </a:rPr>
              <a:t>in a </a:t>
            </a:r>
            <a:r>
              <a:rPr sz="1800" spc="-5" dirty="0">
                <a:latin typeface="Times New Roman"/>
                <a:cs typeface="Times New Roman"/>
              </a:rPr>
              <a:t>common market.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market  </a:t>
            </a:r>
            <a:r>
              <a:rPr sz="1800" dirty="0">
                <a:latin typeface="Times New Roman"/>
                <a:cs typeface="Times New Roman"/>
              </a:rPr>
              <a:t>situation in </a:t>
            </a:r>
            <a:r>
              <a:rPr sz="1800" spc="-5" dirty="0">
                <a:latin typeface="Times New Roman"/>
                <a:cs typeface="Times New Roman"/>
              </a:rPr>
              <a:t>which there </a:t>
            </a:r>
            <a:r>
              <a:rPr sz="1800" dirty="0">
                <a:latin typeface="Times New Roman"/>
                <a:cs typeface="Times New Roman"/>
              </a:rPr>
              <a:t>are only </a:t>
            </a:r>
            <a:r>
              <a:rPr sz="1800" spc="-5" dirty="0">
                <a:latin typeface="Times New Roman"/>
                <a:cs typeface="Times New Roman"/>
              </a:rPr>
              <a:t>two </a:t>
            </a:r>
            <a:r>
              <a:rPr sz="1800" dirty="0">
                <a:latin typeface="Times New Roman"/>
                <a:cs typeface="Times New Roman"/>
              </a:rPr>
              <a:t>buyers of a  </a:t>
            </a:r>
            <a:r>
              <a:rPr sz="1800" spc="-5" dirty="0">
                <a:latin typeface="Times New Roman"/>
                <a:cs typeface="Times New Roman"/>
              </a:rPr>
              <a:t>commodity is known </a:t>
            </a:r>
            <a:r>
              <a:rPr sz="1800" dirty="0">
                <a:latin typeface="Times New Roman"/>
                <a:cs typeface="Times New Roman"/>
              </a:rPr>
              <a:t>as the </a:t>
            </a:r>
            <a:r>
              <a:rPr sz="1800" spc="-5" dirty="0">
                <a:latin typeface="Times New Roman"/>
                <a:cs typeface="Times New Roman"/>
              </a:rPr>
              <a:t>duopsony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market.</a:t>
            </a:r>
            <a:endParaRPr sz="1800">
              <a:latin typeface="Times New Roman"/>
              <a:cs typeface="Times New Roman"/>
            </a:endParaRPr>
          </a:p>
          <a:p>
            <a:pPr marL="15240" marR="231140" indent="462915">
              <a:lnSpc>
                <a:spcPct val="108300"/>
              </a:lnSpc>
              <a:spcBef>
                <a:spcPts val="70"/>
              </a:spcBef>
              <a:buSzPct val="72222"/>
              <a:buFont typeface="Carlito"/>
              <a:buAutoNum type="romanLcParenBoth" startAt="3"/>
              <a:tabLst>
                <a:tab pos="929640" algn="l"/>
                <a:tab pos="930275" algn="l"/>
              </a:tabLst>
            </a:pPr>
            <a:r>
              <a:rPr sz="1800" dirty="0">
                <a:latin typeface="Times New Roman"/>
                <a:cs typeface="Times New Roman"/>
              </a:rPr>
              <a:t>Oligopoly </a:t>
            </a:r>
            <a:r>
              <a:rPr sz="1800" spc="-5" dirty="0">
                <a:latin typeface="Times New Roman"/>
                <a:cs typeface="Times New Roman"/>
              </a:rPr>
              <a:t>Market: A market </a:t>
            </a:r>
            <a:r>
              <a:rPr sz="1800" dirty="0">
                <a:latin typeface="Times New Roman"/>
                <a:cs typeface="Times New Roman"/>
              </a:rPr>
              <a:t>in which there are  </a:t>
            </a:r>
            <a:r>
              <a:rPr sz="1800" spc="-5" dirty="0">
                <a:latin typeface="Times New Roman"/>
                <a:cs typeface="Times New Roman"/>
              </a:rPr>
              <a:t>more </a:t>
            </a:r>
            <a:r>
              <a:rPr sz="1800" dirty="0">
                <a:latin typeface="Times New Roman"/>
                <a:cs typeface="Times New Roman"/>
              </a:rPr>
              <a:t>than </a:t>
            </a:r>
            <a:r>
              <a:rPr sz="1800" spc="-5" dirty="0">
                <a:latin typeface="Times New Roman"/>
                <a:cs typeface="Times New Roman"/>
              </a:rPr>
              <a:t>two but still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10" dirty="0">
                <a:latin typeface="Times New Roman"/>
                <a:cs typeface="Times New Roman"/>
              </a:rPr>
              <a:t>few </a:t>
            </a:r>
            <a:r>
              <a:rPr sz="1800" spc="-5" dirty="0">
                <a:latin typeface="Times New Roman"/>
                <a:cs typeface="Times New Roman"/>
              </a:rPr>
              <a:t>sellers </a:t>
            </a:r>
            <a:r>
              <a:rPr sz="1800" dirty="0">
                <a:latin typeface="Times New Roman"/>
                <a:cs typeface="Times New Roman"/>
              </a:rPr>
              <a:t>of a </a:t>
            </a:r>
            <a:r>
              <a:rPr sz="1800" spc="-5" dirty="0">
                <a:latin typeface="Times New Roman"/>
                <a:cs typeface="Times New Roman"/>
              </a:rPr>
              <a:t>commodity is  termed as </a:t>
            </a:r>
            <a:r>
              <a:rPr sz="1800" dirty="0">
                <a:latin typeface="Times New Roman"/>
                <a:cs typeface="Times New Roman"/>
              </a:rPr>
              <a:t>an </a:t>
            </a:r>
            <a:r>
              <a:rPr sz="1800" spc="-5" dirty="0">
                <a:latin typeface="Times New Roman"/>
                <a:cs typeface="Times New Roman"/>
              </a:rPr>
              <a:t>oligopoly market. A market having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10" dirty="0">
                <a:latin typeface="Times New Roman"/>
                <a:cs typeface="Times New Roman"/>
              </a:rPr>
              <a:t>few  </a:t>
            </a:r>
            <a:r>
              <a:rPr sz="1800" spc="-5" dirty="0">
                <a:latin typeface="Times New Roman"/>
                <a:cs typeface="Times New Roman"/>
              </a:rPr>
              <a:t>(more </a:t>
            </a:r>
            <a:r>
              <a:rPr sz="1800" dirty="0">
                <a:latin typeface="Times New Roman"/>
                <a:cs typeface="Times New Roman"/>
              </a:rPr>
              <a:t>than two) buyers </a:t>
            </a:r>
            <a:r>
              <a:rPr sz="1800" spc="-5" dirty="0">
                <a:latin typeface="Times New Roman"/>
                <a:cs typeface="Times New Roman"/>
              </a:rPr>
              <a:t>is known as oligopsony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market.</a:t>
            </a:r>
            <a:endParaRPr sz="1800">
              <a:latin typeface="Times New Roman"/>
              <a:cs typeface="Times New Roman"/>
            </a:endParaRPr>
          </a:p>
          <a:p>
            <a:pPr marL="15240" marR="5080" indent="462915">
              <a:lnSpc>
                <a:spcPct val="108100"/>
              </a:lnSpc>
              <a:spcBef>
                <a:spcPts val="95"/>
              </a:spcBef>
              <a:buSzPct val="72222"/>
              <a:buFont typeface="Carlito"/>
              <a:buAutoNum type="romanLcParenBoth" startAt="3"/>
              <a:tabLst>
                <a:tab pos="929640" algn="l"/>
                <a:tab pos="930275" algn="l"/>
              </a:tabLst>
            </a:pPr>
            <a:r>
              <a:rPr sz="1800" dirty="0">
                <a:latin typeface="Times New Roman"/>
                <a:cs typeface="Times New Roman"/>
              </a:rPr>
              <a:t>Monopolistic </a:t>
            </a:r>
            <a:r>
              <a:rPr sz="1800" spc="-5" dirty="0">
                <a:latin typeface="Times New Roman"/>
                <a:cs typeface="Times New Roman"/>
              </a:rPr>
              <a:t>Competition: When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large number 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sellers </a:t>
            </a:r>
            <a:r>
              <a:rPr sz="1800" dirty="0">
                <a:latin typeface="Times New Roman"/>
                <a:cs typeface="Times New Roman"/>
              </a:rPr>
              <a:t>deal in </a:t>
            </a:r>
            <a:r>
              <a:rPr sz="1800" spc="-5" dirty="0">
                <a:latin typeface="Times New Roman"/>
                <a:cs typeface="Times New Roman"/>
              </a:rPr>
              <a:t>heterogeneous and </a:t>
            </a:r>
            <a:r>
              <a:rPr sz="1800" dirty="0">
                <a:latin typeface="Times New Roman"/>
                <a:cs typeface="Times New Roman"/>
              </a:rPr>
              <a:t>differentiated form of a  commodity, the situation </a:t>
            </a:r>
            <a:r>
              <a:rPr sz="1800" spc="-5" dirty="0">
                <a:latin typeface="Times New Roman"/>
                <a:cs typeface="Times New Roman"/>
              </a:rPr>
              <a:t>is called monopolistic  competition. The difference IS made conspicuous </a:t>
            </a:r>
            <a:r>
              <a:rPr sz="1800" spc="-10" dirty="0">
                <a:latin typeface="Times New Roman"/>
                <a:cs typeface="Times New Roman"/>
              </a:rPr>
              <a:t>by  </a:t>
            </a:r>
            <a:r>
              <a:rPr sz="1800" spc="-5" dirty="0">
                <a:latin typeface="Times New Roman"/>
                <a:cs typeface="Times New Roman"/>
              </a:rPr>
              <a:t>different trade </a:t>
            </a:r>
            <a:r>
              <a:rPr sz="1800" dirty="0">
                <a:latin typeface="Times New Roman"/>
                <a:cs typeface="Times New Roman"/>
              </a:rPr>
              <a:t>marks on the </a:t>
            </a:r>
            <a:r>
              <a:rPr sz="1800" spc="-5" dirty="0">
                <a:latin typeface="Times New Roman"/>
                <a:cs typeface="Times New Roman"/>
              </a:rPr>
              <a:t>product. Different prices  </a:t>
            </a:r>
            <a:r>
              <a:rPr sz="1800" dirty="0">
                <a:latin typeface="Times New Roman"/>
                <a:cs typeface="Times New Roman"/>
              </a:rPr>
              <a:t>prevail for the </a:t>
            </a:r>
            <a:r>
              <a:rPr sz="1800" spc="-10" dirty="0">
                <a:latin typeface="Times New Roman"/>
                <a:cs typeface="Times New Roman"/>
              </a:rPr>
              <a:t>same </a:t>
            </a:r>
            <a:r>
              <a:rPr sz="1800" dirty="0">
                <a:latin typeface="Times New Roman"/>
                <a:cs typeface="Times New Roman"/>
              </a:rPr>
              <a:t>basic product. Examples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22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68425"/>
            <a:ext cx="5497830" cy="2944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0" marR="5080">
              <a:lnSpc>
                <a:spcPct val="108100"/>
              </a:lnSpc>
              <a:spcBef>
                <a:spcPts val="105"/>
              </a:spcBef>
            </a:pPr>
            <a:r>
              <a:rPr sz="1800" spc="-5" dirty="0">
                <a:latin typeface="Times New Roman"/>
                <a:cs typeface="Times New Roman"/>
              </a:rPr>
              <a:t>monopolistic competition </a:t>
            </a:r>
            <a:r>
              <a:rPr sz="1800" dirty="0">
                <a:latin typeface="Times New Roman"/>
                <a:cs typeface="Times New Roman"/>
              </a:rPr>
              <a:t>faced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farmers </a:t>
            </a:r>
            <a:r>
              <a:rPr sz="1800" spc="-10" dirty="0">
                <a:latin typeface="Times New Roman"/>
                <a:cs typeface="Times New Roman"/>
              </a:rPr>
              <a:t>may </a:t>
            </a:r>
            <a:r>
              <a:rPr sz="1800" dirty="0">
                <a:latin typeface="Times New Roman"/>
                <a:cs typeface="Times New Roman"/>
              </a:rPr>
              <a:t>be </a:t>
            </a:r>
            <a:r>
              <a:rPr sz="1800" spc="-5" dirty="0">
                <a:latin typeface="Times New Roman"/>
                <a:cs typeface="Times New Roman"/>
              </a:rPr>
              <a:t>drawn  </a:t>
            </a:r>
            <a:r>
              <a:rPr sz="1800" dirty="0">
                <a:latin typeface="Times New Roman"/>
                <a:cs typeface="Times New Roman"/>
              </a:rPr>
              <a:t>from the </a:t>
            </a:r>
            <a:r>
              <a:rPr sz="1800" spc="-5" dirty="0">
                <a:latin typeface="Times New Roman"/>
                <a:cs typeface="Times New Roman"/>
              </a:rPr>
              <a:t>input markets. For example, they have </a:t>
            </a:r>
            <a:r>
              <a:rPr sz="1800" dirty="0">
                <a:latin typeface="Times New Roman"/>
                <a:cs typeface="Times New Roman"/>
              </a:rPr>
              <a:t>to chose  between </a:t>
            </a:r>
            <a:r>
              <a:rPr sz="1800" spc="-5" dirty="0">
                <a:latin typeface="Times New Roman"/>
                <a:cs typeface="Times New Roman"/>
              </a:rPr>
              <a:t>various makes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insecticides, pumpsets, fertilizers 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equipments.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8. </a:t>
            </a:r>
            <a:r>
              <a:rPr sz="1800" spc="-5" dirty="0">
                <a:latin typeface="Times New Roman"/>
                <a:cs typeface="Times New Roman"/>
              </a:rPr>
              <a:t>On the Basis </a:t>
            </a:r>
            <a:r>
              <a:rPr sz="1800" dirty="0">
                <a:latin typeface="Times New Roman"/>
                <a:cs typeface="Times New Roman"/>
              </a:rPr>
              <a:t>of Nature of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Commodities</a:t>
            </a:r>
            <a:endParaRPr sz="1800">
              <a:latin typeface="Times New Roman"/>
              <a:cs typeface="Times New Roman"/>
            </a:endParaRPr>
          </a:p>
          <a:p>
            <a:pPr marL="12700" marR="66675" indent="462915">
              <a:lnSpc>
                <a:spcPts val="2320"/>
              </a:lnSpc>
              <a:spcBef>
                <a:spcPts val="55"/>
              </a:spcBef>
            </a:pPr>
            <a:r>
              <a:rPr sz="1800" spc="-5" dirty="0">
                <a:latin typeface="Times New Roman"/>
                <a:cs typeface="Times New Roman"/>
              </a:rPr>
              <a:t>On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basis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the type </a:t>
            </a:r>
            <a:r>
              <a:rPr sz="1800" dirty="0">
                <a:latin typeface="Times New Roman"/>
                <a:cs typeface="Times New Roman"/>
              </a:rPr>
              <a:t>of goods </a:t>
            </a:r>
            <a:r>
              <a:rPr sz="1800" spc="-5" dirty="0">
                <a:latin typeface="Times New Roman"/>
                <a:cs typeface="Times New Roman"/>
              </a:rPr>
              <a:t>dealt </a:t>
            </a:r>
            <a:r>
              <a:rPr sz="1800" dirty="0">
                <a:latin typeface="Times New Roman"/>
                <a:cs typeface="Times New Roman"/>
              </a:rPr>
              <a:t>in, market </a:t>
            </a:r>
            <a:r>
              <a:rPr sz="1800" spc="-10" dirty="0">
                <a:latin typeface="Times New Roman"/>
                <a:cs typeface="Times New Roman"/>
              </a:rPr>
              <a:t>may  </a:t>
            </a:r>
            <a:r>
              <a:rPr sz="1800" dirty="0">
                <a:latin typeface="Times New Roman"/>
                <a:cs typeface="Times New Roman"/>
              </a:rPr>
              <a:t>be </a:t>
            </a:r>
            <a:r>
              <a:rPr sz="1800" spc="-5" dirty="0">
                <a:latin typeface="Times New Roman"/>
                <a:cs typeface="Times New Roman"/>
              </a:rPr>
              <a:t>classified into </a:t>
            </a:r>
            <a:r>
              <a:rPr sz="1800" dirty="0">
                <a:latin typeface="Times New Roman"/>
                <a:cs typeface="Times New Roman"/>
              </a:rPr>
              <a:t>the following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categories:</a:t>
            </a:r>
            <a:endParaRPr sz="1800">
              <a:latin typeface="Times New Roman"/>
              <a:cs typeface="Times New Roman"/>
            </a:endParaRPr>
          </a:p>
          <a:p>
            <a:pPr marL="15240" marR="308610">
              <a:lnSpc>
                <a:spcPct val="103299"/>
              </a:lnSpc>
              <a:spcBef>
                <a:spcPts val="204"/>
              </a:spcBef>
            </a:pPr>
            <a:r>
              <a:rPr sz="1800" dirty="0">
                <a:latin typeface="Times New Roman"/>
                <a:cs typeface="Times New Roman"/>
              </a:rPr>
              <a:t>(a) </a:t>
            </a:r>
            <a:r>
              <a:rPr sz="1800" spc="-5" dirty="0">
                <a:latin typeface="Times New Roman"/>
                <a:cs typeface="Times New Roman"/>
              </a:rPr>
              <a:t>Commodity </a:t>
            </a:r>
            <a:r>
              <a:rPr sz="1800" dirty="0">
                <a:latin typeface="Times New Roman"/>
                <a:cs typeface="Times New Roman"/>
              </a:rPr>
              <a:t>Markets: </a:t>
            </a:r>
            <a:r>
              <a:rPr sz="1800" spc="-5" dirty="0">
                <a:latin typeface="Times New Roman"/>
                <a:cs typeface="Times New Roman"/>
              </a:rPr>
              <a:t>A market which deals in </a:t>
            </a:r>
            <a:r>
              <a:rPr sz="1800" dirty="0">
                <a:latin typeface="Times New Roman"/>
                <a:cs typeface="Times New Roman"/>
              </a:rPr>
              <a:t>goods  and </a:t>
            </a:r>
            <a:r>
              <a:rPr sz="1800" spc="-5" dirty="0">
                <a:latin typeface="Times New Roman"/>
                <a:cs typeface="Times New Roman"/>
              </a:rPr>
              <a:t>raw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materials,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23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868425"/>
            <a:ext cx="5306060" cy="3895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9375" indent="462915">
              <a:lnSpc>
                <a:spcPct val="108200"/>
              </a:lnSpc>
              <a:spcBef>
                <a:spcPts val="100"/>
              </a:spcBef>
              <a:buSzPct val="77777"/>
              <a:buFont typeface="Carlito"/>
              <a:buAutoNum type="alphaLcParenBoth"/>
              <a:tabLst>
                <a:tab pos="926465" algn="l"/>
                <a:tab pos="927100" algn="l"/>
              </a:tabLst>
            </a:pPr>
            <a:r>
              <a:rPr sz="1800" dirty="0">
                <a:latin typeface="Times New Roman"/>
                <a:cs typeface="Times New Roman"/>
              </a:rPr>
              <a:t>Regulated </a:t>
            </a:r>
            <a:r>
              <a:rPr sz="1800" spc="-5" dirty="0">
                <a:latin typeface="Times New Roman"/>
                <a:cs typeface="Times New Roman"/>
              </a:rPr>
              <a:t>Markets: </a:t>
            </a:r>
            <a:r>
              <a:rPr sz="1800" dirty="0">
                <a:latin typeface="Times New Roman"/>
                <a:cs typeface="Times New Roman"/>
              </a:rPr>
              <a:t>These are </a:t>
            </a:r>
            <a:r>
              <a:rPr sz="1800" spc="-5" dirty="0">
                <a:latin typeface="Times New Roman"/>
                <a:cs typeface="Times New Roman"/>
              </a:rPr>
              <a:t>those markets </a:t>
            </a:r>
            <a:r>
              <a:rPr sz="1800" dirty="0">
                <a:latin typeface="Times New Roman"/>
                <a:cs typeface="Times New Roman"/>
              </a:rPr>
              <a:t>in  which </a:t>
            </a:r>
            <a:r>
              <a:rPr sz="1800" spc="-5" dirty="0">
                <a:latin typeface="Times New Roman"/>
                <a:cs typeface="Times New Roman"/>
              </a:rPr>
              <a:t>business </a:t>
            </a:r>
            <a:r>
              <a:rPr sz="1800" spc="-10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done in </a:t>
            </a:r>
            <a:r>
              <a:rPr sz="1800" spc="-5" dirty="0">
                <a:latin typeface="Times New Roman"/>
                <a:cs typeface="Times New Roman"/>
              </a:rPr>
              <a:t>accordance </a:t>
            </a:r>
            <a:r>
              <a:rPr sz="1800" dirty="0">
                <a:latin typeface="Times New Roman"/>
                <a:cs typeface="Times New Roman"/>
              </a:rPr>
              <a:t>with the </a:t>
            </a:r>
            <a:r>
              <a:rPr sz="1800" spc="-5" dirty="0">
                <a:latin typeface="Times New Roman"/>
                <a:cs typeface="Times New Roman"/>
              </a:rPr>
              <a:t>rules </a:t>
            </a:r>
            <a:r>
              <a:rPr sz="1800" dirty="0">
                <a:latin typeface="Times New Roman"/>
                <a:cs typeface="Times New Roman"/>
              </a:rPr>
              <a:t>and  regulations </a:t>
            </a:r>
            <a:r>
              <a:rPr sz="1800" spc="-5" dirty="0">
                <a:latin typeface="Times New Roman"/>
                <a:cs typeface="Times New Roman"/>
              </a:rPr>
              <a:t>framed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statutory </a:t>
            </a:r>
            <a:r>
              <a:rPr sz="1800" dirty="0">
                <a:latin typeface="Times New Roman"/>
                <a:cs typeface="Times New Roman"/>
              </a:rPr>
              <a:t>market organization  </a:t>
            </a:r>
            <a:r>
              <a:rPr sz="1800" spc="-5" dirty="0">
                <a:latin typeface="Times New Roman"/>
                <a:cs typeface="Times New Roman"/>
              </a:rPr>
              <a:t>representing different sections involved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markets. </a:t>
            </a:r>
            <a:r>
              <a:rPr sz="1800" dirty="0">
                <a:latin typeface="Times New Roman"/>
                <a:cs typeface="Times New Roman"/>
              </a:rPr>
              <a:t>The  </a:t>
            </a:r>
            <a:r>
              <a:rPr sz="1800" spc="-5" dirty="0">
                <a:latin typeface="Times New Roman"/>
                <a:cs typeface="Times New Roman"/>
              </a:rPr>
              <a:t>marketing costs </a:t>
            </a:r>
            <a:r>
              <a:rPr sz="1800" dirty="0">
                <a:latin typeface="Times New Roman"/>
                <a:cs typeface="Times New Roman"/>
              </a:rPr>
              <a:t>in such </a:t>
            </a:r>
            <a:r>
              <a:rPr sz="1800" spc="-5" dirty="0">
                <a:latin typeface="Times New Roman"/>
                <a:cs typeface="Times New Roman"/>
              </a:rPr>
              <a:t>markets </a:t>
            </a:r>
            <a:r>
              <a:rPr sz="1800" dirty="0">
                <a:latin typeface="Times New Roman"/>
                <a:cs typeface="Times New Roman"/>
              </a:rPr>
              <a:t>are </a:t>
            </a:r>
            <a:r>
              <a:rPr sz="1800" spc="-5" dirty="0">
                <a:latin typeface="Times New Roman"/>
                <a:cs typeface="Times New Roman"/>
              </a:rPr>
              <a:t>standardized </a:t>
            </a:r>
            <a:r>
              <a:rPr sz="1800" dirty="0">
                <a:latin typeface="Times New Roman"/>
                <a:cs typeface="Times New Roman"/>
              </a:rPr>
              <a:t>and,  </a:t>
            </a:r>
            <a:r>
              <a:rPr sz="1800" spc="-5" dirty="0">
                <a:latin typeface="Times New Roman"/>
                <a:cs typeface="Times New Roman"/>
              </a:rPr>
              <a:t>marketing practices are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regulated.</a:t>
            </a:r>
            <a:endParaRPr sz="1800">
              <a:latin typeface="Times New Roman"/>
              <a:cs typeface="Times New Roman"/>
            </a:endParaRPr>
          </a:p>
          <a:p>
            <a:pPr marL="12700" marR="5080" indent="462915">
              <a:lnSpc>
                <a:spcPct val="108200"/>
              </a:lnSpc>
              <a:spcBef>
                <a:spcPts val="90"/>
              </a:spcBef>
              <a:buSzPct val="77777"/>
              <a:buFont typeface="Carlito"/>
              <a:buAutoNum type="alphaLcParenBoth"/>
              <a:tabLst>
                <a:tab pos="926465" algn="l"/>
                <a:tab pos="927100" algn="l"/>
              </a:tabLst>
            </a:pPr>
            <a:r>
              <a:rPr sz="1800" dirty="0">
                <a:latin typeface="Times New Roman"/>
                <a:cs typeface="Times New Roman"/>
              </a:rPr>
              <a:t>Unregulated </a:t>
            </a:r>
            <a:r>
              <a:rPr sz="1800" spc="-5" dirty="0">
                <a:latin typeface="Times New Roman"/>
                <a:cs typeface="Times New Roman"/>
              </a:rPr>
              <a:t>Markets: These </a:t>
            </a:r>
            <a:r>
              <a:rPr sz="1800" dirty="0">
                <a:latin typeface="Times New Roman"/>
                <a:cs typeface="Times New Roman"/>
              </a:rPr>
              <a:t>are the </a:t>
            </a:r>
            <a:r>
              <a:rPr sz="1800" spc="-5" dirty="0">
                <a:latin typeface="Times New Roman"/>
                <a:cs typeface="Times New Roman"/>
              </a:rPr>
              <a:t>markets </a:t>
            </a:r>
            <a:r>
              <a:rPr sz="1800" dirty="0">
                <a:latin typeface="Times New Roman"/>
                <a:cs typeface="Times New Roman"/>
              </a:rPr>
              <a:t>in  which </a:t>
            </a:r>
            <a:r>
              <a:rPr sz="1800" spc="-5" dirty="0">
                <a:latin typeface="Times New Roman"/>
                <a:cs typeface="Times New Roman"/>
              </a:rPr>
              <a:t>business </a:t>
            </a:r>
            <a:r>
              <a:rPr sz="1800" spc="-10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conducted </a:t>
            </a:r>
            <a:r>
              <a:rPr sz="1800" spc="-5" dirty="0">
                <a:latin typeface="Times New Roman"/>
                <a:cs typeface="Times New Roman"/>
              </a:rPr>
              <a:t>without any </a:t>
            </a:r>
            <a:r>
              <a:rPr sz="1800" spc="-10" dirty="0">
                <a:latin typeface="Times New Roman"/>
                <a:cs typeface="Times New Roman"/>
              </a:rPr>
              <a:t>set </a:t>
            </a:r>
            <a:r>
              <a:rPr sz="1800" dirty="0">
                <a:latin typeface="Times New Roman"/>
                <a:cs typeface="Times New Roman"/>
              </a:rPr>
              <a:t>rules and  regulations. Traders frame the </a:t>
            </a:r>
            <a:r>
              <a:rPr sz="1800" spc="-5" dirty="0">
                <a:latin typeface="Times New Roman"/>
                <a:cs typeface="Times New Roman"/>
              </a:rPr>
              <a:t>rules </a:t>
            </a:r>
            <a:r>
              <a:rPr sz="1800" dirty="0">
                <a:latin typeface="Times New Roman"/>
                <a:cs typeface="Times New Roman"/>
              </a:rPr>
              <a:t>for the </a:t>
            </a:r>
            <a:r>
              <a:rPr sz="1800" spc="-5" dirty="0">
                <a:latin typeface="Times New Roman"/>
                <a:cs typeface="Times New Roman"/>
              </a:rPr>
              <a:t>conduct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  business </a:t>
            </a:r>
            <a:r>
              <a:rPr sz="1800" dirty="0">
                <a:latin typeface="Times New Roman"/>
                <a:cs typeface="Times New Roman"/>
              </a:rPr>
              <a:t>and run the </a:t>
            </a:r>
            <a:r>
              <a:rPr sz="1800" spc="-5" dirty="0">
                <a:latin typeface="Times New Roman"/>
                <a:cs typeface="Times New Roman"/>
              </a:rPr>
              <a:t>market. These markets suffer </a:t>
            </a:r>
            <a:r>
              <a:rPr sz="1800" dirty="0">
                <a:latin typeface="Times New Roman"/>
                <a:cs typeface="Times New Roman"/>
              </a:rPr>
              <a:t>from  </a:t>
            </a:r>
            <a:r>
              <a:rPr sz="1800" spc="-5" dirty="0">
                <a:latin typeface="Times New Roman"/>
                <a:cs typeface="Times New Roman"/>
              </a:rPr>
              <a:t>many </a:t>
            </a:r>
            <a:r>
              <a:rPr sz="1800" dirty="0">
                <a:latin typeface="Times New Roman"/>
                <a:cs typeface="Times New Roman"/>
              </a:rPr>
              <a:t>ills, </a:t>
            </a:r>
            <a:r>
              <a:rPr sz="1800" spc="-5" dirty="0">
                <a:latin typeface="Times New Roman"/>
                <a:cs typeface="Times New Roman"/>
              </a:rPr>
              <a:t>ranging </a:t>
            </a:r>
            <a:r>
              <a:rPr sz="1800" dirty="0">
                <a:latin typeface="Times New Roman"/>
                <a:cs typeface="Times New Roman"/>
              </a:rPr>
              <a:t>from unstandardised </a:t>
            </a:r>
            <a:r>
              <a:rPr sz="1800" spc="-5" dirty="0">
                <a:latin typeface="Times New Roman"/>
                <a:cs typeface="Times New Roman"/>
              </a:rPr>
              <a:t>charges for  marketing functions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imperfections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the determination  </a:t>
            </a:r>
            <a:r>
              <a:rPr sz="1800" dirty="0">
                <a:latin typeface="Times New Roman"/>
                <a:cs typeface="Times New Roman"/>
              </a:rPr>
              <a:t>of prices.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24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89761"/>
            <a:ext cx="5480050" cy="411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 indent="-344170">
              <a:lnSpc>
                <a:spcPct val="100000"/>
              </a:lnSpc>
              <a:spcBef>
                <a:spcPts val="100"/>
              </a:spcBef>
              <a:buAutoNum type="arabicPeriod" startAt="11"/>
              <a:tabLst>
                <a:tab pos="356870" algn="l"/>
              </a:tabLst>
            </a:pPr>
            <a:r>
              <a:rPr sz="1800" spc="-5" dirty="0">
                <a:latin typeface="Times New Roman"/>
                <a:cs typeface="Times New Roman"/>
              </a:rPr>
              <a:t>On the Basis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Type </a:t>
            </a:r>
            <a:r>
              <a:rPr sz="1800" dirty="0">
                <a:latin typeface="Times New Roman"/>
                <a:cs typeface="Times New Roman"/>
              </a:rPr>
              <a:t>of Population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Served</a:t>
            </a:r>
            <a:endParaRPr sz="1800">
              <a:latin typeface="Times New Roman"/>
              <a:cs typeface="Times New Roman"/>
            </a:endParaRPr>
          </a:p>
          <a:p>
            <a:pPr marL="12700" marR="186055" indent="456565">
              <a:lnSpc>
                <a:spcPts val="2330"/>
              </a:lnSpc>
              <a:spcBef>
                <a:spcPts val="30"/>
              </a:spcBef>
            </a:pPr>
            <a:r>
              <a:rPr sz="1800" spc="-5" dirty="0">
                <a:latin typeface="Times New Roman"/>
                <a:cs typeface="Times New Roman"/>
              </a:rPr>
              <a:t>On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basis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population </a:t>
            </a:r>
            <a:r>
              <a:rPr sz="1800" dirty="0">
                <a:latin typeface="Times New Roman"/>
                <a:cs typeface="Times New Roman"/>
              </a:rPr>
              <a:t>served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market, </a:t>
            </a:r>
            <a:r>
              <a:rPr sz="1800" dirty="0">
                <a:latin typeface="Times New Roman"/>
                <a:cs typeface="Times New Roman"/>
              </a:rPr>
              <a:t>it </a:t>
            </a:r>
            <a:r>
              <a:rPr sz="1800" spc="-5" dirty="0">
                <a:latin typeface="Times New Roman"/>
                <a:cs typeface="Times New Roman"/>
              </a:rPr>
              <a:t>can  </a:t>
            </a:r>
            <a:r>
              <a:rPr sz="1800" dirty="0">
                <a:latin typeface="Times New Roman"/>
                <a:cs typeface="Times New Roman"/>
              </a:rPr>
              <a:t>be </a:t>
            </a:r>
            <a:r>
              <a:rPr sz="1800" spc="-5" dirty="0">
                <a:latin typeface="Times New Roman"/>
                <a:cs typeface="Times New Roman"/>
              </a:rPr>
              <a:t>classified as either </a:t>
            </a:r>
            <a:r>
              <a:rPr sz="1800" dirty="0">
                <a:latin typeface="Times New Roman"/>
                <a:cs typeface="Times New Roman"/>
              </a:rPr>
              <a:t>urban or </a:t>
            </a:r>
            <a:r>
              <a:rPr sz="1800" spc="-5" dirty="0">
                <a:latin typeface="Times New Roman"/>
                <a:cs typeface="Times New Roman"/>
              </a:rPr>
              <a:t>rural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market.</a:t>
            </a:r>
            <a:endParaRPr sz="1800">
              <a:latin typeface="Times New Roman"/>
              <a:cs typeface="Times New Roman"/>
            </a:endParaRPr>
          </a:p>
          <a:p>
            <a:pPr marL="15240" marR="5080" lvl="1" indent="462915">
              <a:lnSpc>
                <a:spcPct val="108200"/>
              </a:lnSpc>
              <a:spcBef>
                <a:spcPts val="110"/>
              </a:spcBef>
              <a:buSzPct val="77777"/>
              <a:buFont typeface="Carlito"/>
              <a:buAutoNum type="alphaLcParenBoth"/>
              <a:tabLst>
                <a:tab pos="929640" algn="l"/>
                <a:tab pos="930275" algn="l"/>
              </a:tabLst>
            </a:pPr>
            <a:r>
              <a:rPr sz="1800" dirty="0">
                <a:latin typeface="Times New Roman"/>
                <a:cs typeface="Times New Roman"/>
              </a:rPr>
              <a:t>Urban </a:t>
            </a:r>
            <a:r>
              <a:rPr sz="1800" spc="-5" dirty="0">
                <a:latin typeface="Times New Roman"/>
                <a:cs typeface="Times New Roman"/>
              </a:rPr>
              <a:t>Market: A market which serves mainly the  </a:t>
            </a:r>
            <a:r>
              <a:rPr sz="1800" dirty="0">
                <a:latin typeface="Times New Roman"/>
                <a:cs typeface="Times New Roman"/>
              </a:rPr>
              <a:t>population </a:t>
            </a:r>
            <a:r>
              <a:rPr sz="1800" spc="-5" dirty="0">
                <a:latin typeface="Times New Roman"/>
                <a:cs typeface="Times New Roman"/>
              </a:rPr>
              <a:t>residing </a:t>
            </a:r>
            <a:r>
              <a:rPr sz="1800" dirty="0">
                <a:latin typeface="Times New Roman"/>
                <a:cs typeface="Times New Roman"/>
              </a:rPr>
              <a:t>in an </a:t>
            </a:r>
            <a:r>
              <a:rPr sz="1800" spc="-5" dirty="0">
                <a:latin typeface="Times New Roman"/>
                <a:cs typeface="Times New Roman"/>
              </a:rPr>
              <a:t>urban area is called </a:t>
            </a:r>
            <a:r>
              <a:rPr sz="1800" dirty="0">
                <a:latin typeface="Times New Roman"/>
                <a:cs typeface="Times New Roman"/>
              </a:rPr>
              <a:t>an </a:t>
            </a:r>
            <a:r>
              <a:rPr sz="1800" spc="-5" dirty="0">
                <a:latin typeface="Times New Roman"/>
                <a:cs typeface="Times New Roman"/>
              </a:rPr>
              <a:t>urban  market.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nature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quantum </a:t>
            </a:r>
            <a:r>
              <a:rPr sz="1800" dirty="0">
                <a:latin typeface="Times New Roman"/>
                <a:cs typeface="Times New Roman"/>
              </a:rPr>
              <a:t>of demand for </a:t>
            </a:r>
            <a:r>
              <a:rPr sz="1800" spc="-5" dirty="0">
                <a:latin typeface="Times New Roman"/>
                <a:cs typeface="Times New Roman"/>
              </a:rPr>
              <a:t>agricultural  </a:t>
            </a:r>
            <a:r>
              <a:rPr sz="1800" dirty="0">
                <a:latin typeface="Times New Roman"/>
                <a:cs typeface="Times New Roman"/>
              </a:rPr>
              <a:t>products </a:t>
            </a:r>
            <a:r>
              <a:rPr sz="1800" spc="-5" dirty="0">
                <a:latin typeface="Times New Roman"/>
                <a:cs typeface="Times New Roman"/>
              </a:rPr>
              <a:t>arising </a:t>
            </a:r>
            <a:r>
              <a:rPr sz="1800" dirty="0">
                <a:latin typeface="Times New Roman"/>
                <a:cs typeface="Times New Roman"/>
              </a:rPr>
              <a:t>from the </a:t>
            </a:r>
            <a:r>
              <a:rPr sz="1800" spc="-5" dirty="0">
                <a:latin typeface="Times New Roman"/>
                <a:cs typeface="Times New Roman"/>
              </a:rPr>
              <a:t>urban population is characterized  as </a:t>
            </a:r>
            <a:r>
              <a:rPr sz="1800" dirty="0">
                <a:latin typeface="Times New Roman"/>
                <a:cs typeface="Times New Roman"/>
              </a:rPr>
              <a:t>urban </a:t>
            </a:r>
            <a:r>
              <a:rPr sz="1800" spc="-5" dirty="0">
                <a:latin typeface="Times New Roman"/>
                <a:cs typeface="Times New Roman"/>
              </a:rPr>
              <a:t>market </a:t>
            </a:r>
            <a:r>
              <a:rPr sz="1800" dirty="0">
                <a:latin typeface="Times New Roman"/>
                <a:cs typeface="Times New Roman"/>
              </a:rPr>
              <a:t>for farm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products.</a:t>
            </a:r>
            <a:endParaRPr sz="1800">
              <a:latin typeface="Times New Roman"/>
              <a:cs typeface="Times New Roman"/>
            </a:endParaRPr>
          </a:p>
          <a:p>
            <a:pPr marL="15240" marR="10160" lvl="1" indent="462915">
              <a:lnSpc>
                <a:spcPct val="103299"/>
              </a:lnSpc>
              <a:spcBef>
                <a:spcPts val="180"/>
              </a:spcBef>
              <a:buSzPct val="77777"/>
              <a:buFont typeface="Carlito"/>
              <a:buAutoNum type="alphaLcParenBoth"/>
              <a:tabLst>
                <a:tab pos="929640" algn="l"/>
                <a:tab pos="930275" algn="l"/>
              </a:tabLst>
            </a:pPr>
            <a:r>
              <a:rPr sz="1800" dirty="0">
                <a:latin typeface="Times New Roman"/>
                <a:cs typeface="Times New Roman"/>
              </a:rPr>
              <a:t>Rural </a:t>
            </a:r>
            <a:r>
              <a:rPr sz="1800" spc="-5" dirty="0">
                <a:latin typeface="Times New Roman"/>
                <a:cs typeface="Times New Roman"/>
              </a:rPr>
              <a:t>Market: The </a:t>
            </a:r>
            <a:r>
              <a:rPr sz="1800" dirty="0">
                <a:latin typeface="Times New Roman"/>
                <a:cs typeface="Times New Roman"/>
              </a:rPr>
              <a:t>word </a:t>
            </a:r>
            <a:r>
              <a:rPr sz="1800" spc="-5" dirty="0">
                <a:latin typeface="Times New Roman"/>
                <a:cs typeface="Times New Roman"/>
              </a:rPr>
              <a:t>rural market usually  </a:t>
            </a:r>
            <a:r>
              <a:rPr sz="1800" dirty="0">
                <a:latin typeface="Times New Roman"/>
                <a:cs typeface="Times New Roman"/>
              </a:rPr>
              <a:t>refers to </a:t>
            </a:r>
            <a:r>
              <a:rPr sz="1800" spc="-5" dirty="0">
                <a:latin typeface="Times New Roman"/>
                <a:cs typeface="Times New Roman"/>
              </a:rPr>
              <a:t>the demand originating the trade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some  agricultural commodities like milk, fertilizers, sugarcane  and </a:t>
            </a:r>
            <a:r>
              <a:rPr sz="1800" dirty="0">
                <a:latin typeface="Times New Roman"/>
                <a:cs typeface="Times New Roman"/>
              </a:rPr>
              <a:t>sugar. In the case of </a:t>
            </a:r>
            <a:r>
              <a:rPr sz="1800" spc="-5" dirty="0">
                <a:latin typeface="Times New Roman"/>
                <a:cs typeface="Times New Roman"/>
              </a:rPr>
              <a:t>marketing </a:t>
            </a:r>
            <a:r>
              <a:rPr sz="1800" dirty="0">
                <a:latin typeface="Times New Roman"/>
                <a:cs typeface="Times New Roman"/>
              </a:rPr>
              <a:t>activities </a:t>
            </a:r>
            <a:r>
              <a:rPr sz="1800" spc="-5" dirty="0">
                <a:latin typeface="Times New Roman"/>
                <a:cs typeface="Times New Roman"/>
              </a:rPr>
              <a:t>undertaken </a:t>
            </a:r>
            <a:r>
              <a:rPr sz="1800" spc="-10" dirty="0">
                <a:latin typeface="Times New Roman"/>
                <a:cs typeface="Times New Roman"/>
              </a:rPr>
              <a:t>by  </a:t>
            </a:r>
            <a:r>
              <a:rPr sz="1800" dirty="0">
                <a:latin typeface="Times New Roman"/>
                <a:cs typeface="Times New Roman"/>
              </a:rPr>
              <a:t>producers or </a:t>
            </a:r>
            <a:r>
              <a:rPr sz="1800" spc="-5" dirty="0">
                <a:latin typeface="Times New Roman"/>
                <a:cs typeface="Times New Roman"/>
              </a:rPr>
              <a:t>consumers </a:t>
            </a:r>
            <a:r>
              <a:rPr sz="1800" dirty="0">
                <a:latin typeface="Times New Roman"/>
                <a:cs typeface="Times New Roman"/>
              </a:rPr>
              <a:t>co-operatives, the </a:t>
            </a:r>
            <a:r>
              <a:rPr sz="1800" spc="-5" dirty="0">
                <a:latin typeface="Times New Roman"/>
                <a:cs typeface="Times New Roman"/>
              </a:rPr>
              <a:t>marketing  margins </a:t>
            </a:r>
            <a:r>
              <a:rPr sz="1800" dirty="0">
                <a:latin typeface="Times New Roman"/>
                <a:cs typeface="Times New Roman"/>
              </a:rPr>
              <a:t>are </a:t>
            </a:r>
            <a:r>
              <a:rPr sz="1800" spc="-5" dirty="0">
                <a:latin typeface="Times New Roman"/>
                <a:cs typeface="Times New Roman"/>
              </a:rPr>
              <a:t>either negligible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shared amongst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their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25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89761"/>
            <a:ext cx="5482590" cy="232854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5240" marR="45720">
              <a:lnSpc>
                <a:spcPct val="103499"/>
              </a:lnSpc>
              <a:spcBef>
                <a:spcPts val="25"/>
              </a:spcBef>
            </a:pPr>
            <a:r>
              <a:rPr sz="1800" spc="-5" dirty="0">
                <a:latin typeface="Times New Roman"/>
                <a:cs typeface="Times New Roman"/>
              </a:rPr>
              <a:t>members.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some </a:t>
            </a:r>
            <a:r>
              <a:rPr sz="1800" dirty="0">
                <a:latin typeface="Times New Roman"/>
                <a:cs typeface="Times New Roman"/>
              </a:rPr>
              <a:t>cases, </a:t>
            </a:r>
            <a:r>
              <a:rPr sz="1800" spc="-5" dirty="0">
                <a:latin typeface="Times New Roman"/>
                <a:cs typeface="Times New Roman"/>
              </a:rPr>
              <a:t>farmers </a:t>
            </a:r>
            <a:r>
              <a:rPr sz="1800" dirty="0">
                <a:latin typeface="Times New Roman"/>
                <a:cs typeface="Times New Roman"/>
              </a:rPr>
              <a:t>themselves </a:t>
            </a:r>
            <a:r>
              <a:rPr sz="1800" spc="-5" dirty="0">
                <a:latin typeface="Times New Roman"/>
                <a:cs typeface="Times New Roman"/>
              </a:rPr>
              <a:t>work as  </a:t>
            </a:r>
            <a:r>
              <a:rPr sz="1800" dirty="0">
                <a:latin typeface="Times New Roman"/>
                <a:cs typeface="Times New Roman"/>
              </a:rPr>
              <a:t>sellers of </a:t>
            </a:r>
            <a:r>
              <a:rPr sz="1800" spc="-5" dirty="0">
                <a:latin typeface="Times New Roman"/>
                <a:cs typeface="Times New Roman"/>
              </a:rPr>
              <a:t>their produce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the consumers. On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basis, the  market can </a:t>
            </a:r>
            <a:r>
              <a:rPr sz="1800" spc="-10" dirty="0">
                <a:latin typeface="Times New Roman"/>
                <a:cs typeface="Times New Roman"/>
              </a:rPr>
              <a:t>be (a) </a:t>
            </a:r>
            <a:r>
              <a:rPr sz="1800" spc="-5" dirty="0">
                <a:latin typeface="Times New Roman"/>
                <a:cs typeface="Times New Roman"/>
              </a:rPr>
              <a:t>farmers markets, </a:t>
            </a:r>
            <a:r>
              <a:rPr sz="1800" dirty="0">
                <a:latin typeface="Times New Roman"/>
                <a:cs typeface="Times New Roman"/>
              </a:rPr>
              <a:t>(b) </a:t>
            </a:r>
            <a:r>
              <a:rPr sz="1800" spc="-5" dirty="0">
                <a:latin typeface="Times New Roman"/>
                <a:cs typeface="Times New Roman"/>
              </a:rPr>
              <a:t>cooperative markets  </a:t>
            </a:r>
            <a:r>
              <a:rPr sz="1800" dirty="0">
                <a:latin typeface="Times New Roman"/>
                <a:cs typeface="Times New Roman"/>
              </a:rPr>
              <a:t>or (c) </a:t>
            </a:r>
            <a:r>
              <a:rPr sz="1800" spc="-5" dirty="0">
                <a:latin typeface="Times New Roman"/>
                <a:cs typeface="Times New Roman"/>
              </a:rPr>
              <a:t>general </a:t>
            </a:r>
            <a:r>
              <a:rPr sz="1800" dirty="0">
                <a:latin typeface="Times New Roman"/>
                <a:cs typeface="Times New Roman"/>
              </a:rPr>
              <a:t>markets.</a:t>
            </a:r>
            <a:endParaRPr sz="1800">
              <a:latin typeface="Times New Roman"/>
              <a:cs typeface="Times New Roman"/>
            </a:endParaRPr>
          </a:p>
          <a:p>
            <a:pPr marL="481965">
              <a:lnSpc>
                <a:spcPct val="1000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It </a:t>
            </a:r>
            <a:r>
              <a:rPr sz="1800" spc="-5" dirty="0">
                <a:latin typeface="Times New Roman"/>
                <a:cs typeface="Times New Roman"/>
              </a:rPr>
              <a:t>must </a:t>
            </a:r>
            <a:r>
              <a:rPr sz="1800" dirty="0">
                <a:latin typeface="Times New Roman"/>
                <a:cs typeface="Times New Roman"/>
              </a:rPr>
              <a:t>be noted that each </a:t>
            </a:r>
            <a:r>
              <a:rPr sz="1800" spc="-5" dirty="0">
                <a:latin typeface="Times New Roman"/>
                <a:cs typeface="Times New Roman"/>
              </a:rPr>
              <a:t>market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market place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can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081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be </a:t>
            </a:r>
            <a:r>
              <a:rPr sz="1800" spc="-5" dirty="0">
                <a:latin typeface="Times New Roman"/>
                <a:cs typeface="Times New Roman"/>
              </a:rPr>
              <a:t>classified </a:t>
            </a:r>
            <a:r>
              <a:rPr sz="180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the basis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spc="-10" dirty="0">
                <a:latin typeface="Times New Roman"/>
                <a:cs typeface="Times New Roman"/>
              </a:rPr>
              <a:t>12 </a:t>
            </a:r>
            <a:r>
              <a:rPr sz="1800" spc="-5" dirty="0">
                <a:latin typeface="Times New Roman"/>
                <a:cs typeface="Times New Roman"/>
              </a:rPr>
              <a:t>criteria mentioned  </a:t>
            </a:r>
            <a:r>
              <a:rPr sz="1800" dirty="0">
                <a:latin typeface="Times New Roman"/>
                <a:cs typeface="Times New Roman"/>
              </a:rPr>
              <a:t>above. </a:t>
            </a:r>
            <a:r>
              <a:rPr sz="1800" spc="-5" dirty="0">
                <a:latin typeface="Times New Roman"/>
                <a:cs typeface="Times New Roman"/>
              </a:rPr>
              <a:t>A 12-dimensional classification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markets is shown 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Chart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1.1.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26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89761"/>
            <a:ext cx="50482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Chart: </a:t>
            </a:r>
            <a:r>
              <a:rPr sz="1800" spc="-5" dirty="0">
                <a:latin typeface="Times New Roman"/>
                <a:cs typeface="Times New Roman"/>
              </a:rPr>
              <a:t>1.112 </a:t>
            </a:r>
            <a:r>
              <a:rPr sz="1800" dirty="0">
                <a:latin typeface="Times New Roman"/>
                <a:cs typeface="Times New Roman"/>
              </a:rPr>
              <a:t>— </a:t>
            </a:r>
            <a:r>
              <a:rPr sz="1800" spc="-5" dirty="0">
                <a:latin typeface="Times New Roman"/>
                <a:cs typeface="Times New Roman"/>
              </a:rPr>
              <a:t>Dimensional Classification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Markets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73200" y="1204213"/>
          <a:ext cx="6108065" cy="3750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5">
                <a:tc rowSpan="5">
                  <a:txBody>
                    <a:bodyPr/>
                    <a:lstStyle/>
                    <a:p>
                      <a:pPr marL="75565">
                        <a:lnSpc>
                          <a:spcPts val="206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5565" marR="317500">
                        <a:lnSpc>
                          <a:spcPct val="1032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BASIS OF 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LOCATION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06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VILLAGE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MARKETS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51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205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PRIMARY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MARKETS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10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05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SECONDARY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5565" marR="1362075" indent="-6350">
                        <a:lnSpc>
                          <a:spcPts val="2280"/>
                        </a:lnSpc>
                        <a:spcBef>
                          <a:spcPts val="60"/>
                        </a:spcBef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LE 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MARKETS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51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05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TERMINAL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MARKETS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89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05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SEA-BOARD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MARKETS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00">
                <a:tc rowSpan="3">
                  <a:txBody>
                    <a:bodyPr/>
                    <a:lstStyle/>
                    <a:p>
                      <a:pPr marL="69850">
                        <a:lnSpc>
                          <a:spcPts val="206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0" marR="248285">
                        <a:lnSpc>
                          <a:spcPct val="1032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BASIS OF  AREA OR 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ERAGE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06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LOCAL/VILLAGE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MARKETS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51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05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REGIONAL MARKETS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51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05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NATIONAL MARKETS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4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06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WORLD/INTERNATIONAL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MARKETS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2981325" y="1207008"/>
            <a:ext cx="1346200" cy="8629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27375" y="3215639"/>
            <a:ext cx="1193800" cy="621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27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73200" y="917447"/>
          <a:ext cx="6109335" cy="8616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0230">
                <a:tc rowSpan="2">
                  <a:txBody>
                    <a:bodyPr/>
                    <a:lstStyle/>
                    <a:p>
                      <a:pPr marL="67945">
                        <a:lnSpc>
                          <a:spcPts val="208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293370">
                        <a:lnSpc>
                          <a:spcPts val="2240"/>
                        </a:lnSpc>
                        <a:spcBef>
                          <a:spcPts val="8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BASIS OF  TIME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SPAN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05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SHORT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PERIOD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MARKETS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06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PERIODIC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MARKETS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791839" y="1750821"/>
            <a:ext cx="2692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LONG PERIOD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MARKETS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26104" y="920750"/>
            <a:ext cx="1196974" cy="76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28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73200" y="917447"/>
          <a:ext cx="6109335" cy="3998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2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2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02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05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COMPETITIVE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MARKETS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499">
                <a:tc rowSpan="2">
                  <a:txBody>
                    <a:bodyPr/>
                    <a:lstStyle/>
                    <a:p>
                      <a:pPr marL="75565">
                        <a:lnSpc>
                          <a:spcPts val="206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BASIS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OF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5565" marR="546100">
                        <a:lnSpc>
                          <a:spcPct val="1032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NATURE OF 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MODITIES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06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COMMODITY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MARKETS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97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05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CAPITAL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MARKETS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880">
                <a:tc rowSpan="2">
                  <a:txBody>
                    <a:bodyPr/>
                    <a:lstStyle/>
                    <a:p>
                      <a:pPr marL="75565">
                        <a:lnSpc>
                          <a:spcPts val="205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BASIS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OF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5565" marR="787400">
                        <a:lnSpc>
                          <a:spcPts val="2250"/>
                        </a:lnSpc>
                        <a:spcBef>
                          <a:spcPts val="7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STAGE OF 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RKETING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205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PRODUCING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MARKETS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97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05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CONSUMING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MARKETS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9976">
                <a:tc rowSpan="2">
                  <a:txBody>
                    <a:bodyPr/>
                    <a:lstStyle/>
                    <a:p>
                      <a:pPr marL="69850">
                        <a:lnSpc>
                          <a:spcPts val="205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BASIS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OF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0" marR="474980">
                        <a:lnSpc>
                          <a:spcPct val="103299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EXTENT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OF  PUBLIC 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INTERVENTION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05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REGULATED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MARKETS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05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UN-REGULATED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MARKETS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3653154" y="1491996"/>
            <a:ext cx="1308100" cy="4945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02354" y="2632329"/>
            <a:ext cx="1314450" cy="50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96004" y="3773423"/>
            <a:ext cx="1314450" cy="495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3481" y="471931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68425"/>
            <a:ext cx="5414010" cy="3291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2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cannot be </a:t>
            </a:r>
            <a:r>
              <a:rPr sz="1800" spc="-5" dirty="0">
                <a:latin typeface="Times New Roman"/>
                <a:cs typeface="Times New Roman"/>
              </a:rPr>
              <a:t>produced </a:t>
            </a:r>
            <a:r>
              <a:rPr sz="1800" dirty="0">
                <a:latin typeface="Times New Roman"/>
                <a:cs typeface="Times New Roman"/>
              </a:rPr>
              <a:t>in all places. In </a:t>
            </a:r>
            <a:r>
              <a:rPr sz="1800" spc="-5" dirty="0">
                <a:latin typeface="Times New Roman"/>
                <a:cs typeface="Times New Roman"/>
              </a:rPr>
              <a:t>other words, </a:t>
            </a:r>
            <a:r>
              <a:rPr sz="1800" dirty="0">
                <a:latin typeface="Times New Roman"/>
                <a:cs typeface="Times New Roman"/>
              </a:rPr>
              <a:t>food  production </a:t>
            </a:r>
            <a:r>
              <a:rPr sz="1800" spc="-5" dirty="0">
                <a:latin typeface="Times New Roman"/>
                <a:cs typeface="Times New Roman"/>
              </a:rPr>
              <a:t>is restricted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specific locations where the soil,  </a:t>
            </a:r>
            <a:r>
              <a:rPr sz="1800" dirty="0">
                <a:latin typeface="Times New Roman"/>
                <a:cs typeface="Times New Roman"/>
              </a:rPr>
              <a:t>weather and </a:t>
            </a:r>
            <a:r>
              <a:rPr sz="1800" spc="-5" dirty="0">
                <a:latin typeface="Times New Roman"/>
                <a:cs typeface="Times New Roman"/>
              </a:rPr>
              <a:t>moisture </a:t>
            </a:r>
            <a:r>
              <a:rPr sz="1800" dirty="0">
                <a:latin typeface="Times New Roman"/>
                <a:cs typeface="Times New Roman"/>
              </a:rPr>
              <a:t>favour </a:t>
            </a:r>
            <a:r>
              <a:rPr sz="1800" spc="-5" dirty="0">
                <a:latin typeface="Times New Roman"/>
                <a:cs typeface="Times New Roman"/>
              </a:rPr>
              <a:t>that </a:t>
            </a:r>
            <a:r>
              <a:rPr sz="1800" dirty="0">
                <a:latin typeface="Times New Roman"/>
                <a:cs typeface="Times New Roman"/>
              </a:rPr>
              <a:t>activity. </a:t>
            </a:r>
            <a:r>
              <a:rPr sz="1800" spc="-5" dirty="0">
                <a:latin typeface="Times New Roman"/>
                <a:cs typeface="Times New Roman"/>
              </a:rPr>
              <a:t>Nevertheless  </a:t>
            </a:r>
            <a:r>
              <a:rPr sz="1800" dirty="0">
                <a:latin typeface="Times New Roman"/>
                <a:cs typeface="Times New Roman"/>
              </a:rPr>
              <a:t>food produced </a:t>
            </a:r>
            <a:r>
              <a:rPr sz="1800" spc="-10" dirty="0">
                <a:latin typeface="Times New Roman"/>
                <a:cs typeface="Times New Roman"/>
              </a:rPr>
              <a:t>has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10" dirty="0">
                <a:latin typeface="Times New Roman"/>
                <a:cs typeface="Times New Roman"/>
              </a:rPr>
              <a:t>be </a:t>
            </a:r>
            <a:r>
              <a:rPr sz="1800" spc="-5" dirty="0">
                <a:latin typeface="Times New Roman"/>
                <a:cs typeface="Times New Roman"/>
              </a:rPr>
              <a:t>consumed </a:t>
            </a:r>
            <a:r>
              <a:rPr sz="1800" dirty="0">
                <a:latin typeface="Times New Roman"/>
                <a:cs typeface="Times New Roman"/>
              </a:rPr>
              <a:t>worldwide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dirty="0">
                <a:latin typeface="Times New Roman"/>
                <a:cs typeface="Times New Roman"/>
              </a:rPr>
              <a:t>the  </a:t>
            </a:r>
            <a:r>
              <a:rPr sz="1800" spc="-5" dirty="0">
                <a:latin typeface="Times New Roman"/>
                <a:cs typeface="Times New Roman"/>
              </a:rPr>
              <a:t>human </a:t>
            </a:r>
            <a:r>
              <a:rPr sz="1800" dirty="0">
                <a:latin typeface="Times New Roman"/>
                <a:cs typeface="Times New Roman"/>
              </a:rPr>
              <a:t>beings, </a:t>
            </a:r>
            <a:r>
              <a:rPr sz="1800" spc="-5" dirty="0">
                <a:latin typeface="Times New Roman"/>
                <a:cs typeface="Times New Roman"/>
              </a:rPr>
              <a:t>animals, </a:t>
            </a:r>
            <a:r>
              <a:rPr sz="1800" dirty="0">
                <a:latin typeface="Times New Roman"/>
                <a:cs typeface="Times New Roman"/>
              </a:rPr>
              <a:t>birds </a:t>
            </a:r>
            <a:r>
              <a:rPr sz="1800" spc="-5" dirty="0">
                <a:latin typeface="Times New Roman"/>
                <a:cs typeface="Times New Roman"/>
              </a:rPr>
              <a:t>and </a:t>
            </a:r>
            <a:r>
              <a:rPr sz="1800" dirty="0">
                <a:latin typeface="Times New Roman"/>
                <a:cs typeface="Times New Roman"/>
              </a:rPr>
              <a:t>others in </a:t>
            </a:r>
            <a:r>
              <a:rPr sz="1800" spc="-5" dirty="0">
                <a:latin typeface="Times New Roman"/>
                <a:cs typeface="Times New Roman"/>
              </a:rPr>
              <a:t>need. A </a:t>
            </a:r>
            <a:r>
              <a:rPr sz="1800" dirty="0">
                <a:latin typeface="Times New Roman"/>
                <a:cs typeface="Times New Roman"/>
              </a:rPr>
              <a:t>group  of people </a:t>
            </a:r>
            <a:r>
              <a:rPr sz="1800" spc="-5" dirty="0">
                <a:latin typeface="Times New Roman"/>
                <a:cs typeface="Times New Roman"/>
              </a:rPr>
              <a:t>specializing </a:t>
            </a:r>
            <a:r>
              <a:rPr sz="1800" dirty="0">
                <a:latin typeface="Times New Roman"/>
                <a:cs typeface="Times New Roman"/>
              </a:rPr>
              <a:t>in food </a:t>
            </a:r>
            <a:r>
              <a:rPr sz="1800" spc="-5" dirty="0">
                <a:latin typeface="Times New Roman"/>
                <a:cs typeface="Times New Roman"/>
              </a:rPr>
              <a:t>production </a:t>
            </a:r>
            <a:r>
              <a:rPr sz="1800" dirty="0">
                <a:latin typeface="Times New Roman"/>
                <a:cs typeface="Times New Roman"/>
              </a:rPr>
              <a:t>and identified </a:t>
            </a:r>
            <a:r>
              <a:rPr sz="1800" spc="-5" dirty="0">
                <a:latin typeface="Times New Roman"/>
                <a:cs typeface="Times New Roman"/>
              </a:rPr>
              <a:t>as  farmers </a:t>
            </a:r>
            <a:r>
              <a:rPr sz="1800" dirty="0">
                <a:latin typeface="Times New Roman"/>
                <a:cs typeface="Times New Roman"/>
              </a:rPr>
              <a:t>shoulder the noble </a:t>
            </a:r>
            <a:r>
              <a:rPr sz="1800" spc="-5" dirty="0">
                <a:latin typeface="Times New Roman"/>
                <a:cs typeface="Times New Roman"/>
              </a:rPr>
              <a:t>responsibility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feeding </a:t>
            </a:r>
            <a:r>
              <a:rPr sz="1800" dirty="0">
                <a:latin typeface="Times New Roman"/>
                <a:cs typeface="Times New Roman"/>
              </a:rPr>
              <a:t>the  </a:t>
            </a:r>
            <a:r>
              <a:rPr sz="1800" spc="-5" dirty="0">
                <a:latin typeface="Times New Roman"/>
                <a:cs typeface="Times New Roman"/>
              </a:rPr>
              <a:t>entire world. Hence there is </a:t>
            </a:r>
            <a:r>
              <a:rPr sz="1800" dirty="0">
                <a:latin typeface="Times New Roman"/>
                <a:cs typeface="Times New Roman"/>
              </a:rPr>
              <a:t>no </a:t>
            </a:r>
            <a:r>
              <a:rPr sz="1800" spc="-5" dirty="0">
                <a:latin typeface="Times New Roman"/>
                <a:cs typeface="Times New Roman"/>
              </a:rPr>
              <a:t>need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emphasis </a:t>
            </a:r>
            <a:r>
              <a:rPr sz="1800" dirty="0">
                <a:latin typeface="Times New Roman"/>
                <a:cs typeface="Times New Roman"/>
              </a:rPr>
              <a:t>that food  produced at specific places </a:t>
            </a:r>
            <a:r>
              <a:rPr sz="1800" spc="-10" dirty="0">
                <a:latin typeface="Times New Roman"/>
                <a:cs typeface="Times New Roman"/>
              </a:rPr>
              <a:t>has </a:t>
            </a:r>
            <a:r>
              <a:rPr sz="1800" dirty="0">
                <a:latin typeface="Times New Roman"/>
                <a:cs typeface="Times New Roman"/>
              </a:rPr>
              <a:t>to be </a:t>
            </a:r>
            <a:r>
              <a:rPr sz="1800" spc="-5" dirty="0">
                <a:latin typeface="Times New Roman"/>
                <a:cs typeface="Times New Roman"/>
              </a:rPr>
              <a:t>distributed </a:t>
            </a:r>
            <a:r>
              <a:rPr sz="1800" dirty="0">
                <a:latin typeface="Times New Roman"/>
                <a:cs typeface="Times New Roman"/>
              </a:rPr>
              <a:t>to other  </a:t>
            </a:r>
            <a:r>
              <a:rPr sz="1800" spc="-5" dirty="0">
                <a:latin typeface="Times New Roman"/>
                <a:cs typeface="Times New Roman"/>
              </a:rPr>
              <a:t>places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consumption. </a:t>
            </a:r>
            <a:r>
              <a:rPr sz="1800" dirty="0">
                <a:latin typeface="Times New Roman"/>
                <a:cs typeface="Times New Roman"/>
              </a:rPr>
              <a:t>It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this juncture, marketing  </a:t>
            </a:r>
            <a:r>
              <a:rPr sz="1800" dirty="0">
                <a:latin typeface="Times New Roman"/>
                <a:cs typeface="Times New Roman"/>
              </a:rPr>
              <a:t>plays its vital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role.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29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73200" y="917447"/>
          <a:ext cx="6109335" cy="2317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2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2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6765">
                <a:tc rowSpan="2">
                  <a:txBody>
                    <a:bodyPr/>
                    <a:lstStyle/>
                    <a:p>
                      <a:pPr marL="69850">
                        <a:lnSpc>
                          <a:spcPts val="205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BASIS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OF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0" marR="729615">
                        <a:lnSpc>
                          <a:spcPct val="1032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TYPE OF 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ULATION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SERVED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05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URBAN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MARKETS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9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05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RURAL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MARKETS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975">
                <a:tc rowSpan="2">
                  <a:txBody>
                    <a:bodyPr/>
                    <a:lstStyle/>
                    <a:p>
                      <a:pPr marL="75565">
                        <a:lnSpc>
                          <a:spcPts val="205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BASIS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OF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MARKET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FUNCTIONARIES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69037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AND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205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FARMERS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MARKETS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40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205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CO-OPERATIVE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MARKETS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127556" y="3206622"/>
            <a:ext cx="28384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ACCRUAL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OFMARKETING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36389" y="3206622"/>
            <a:ext cx="21393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GFNFRAI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MARKFTS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799204" y="920750"/>
            <a:ext cx="977900" cy="298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05554" y="2058923"/>
            <a:ext cx="527050" cy="3235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30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68425"/>
            <a:ext cx="5517515" cy="3884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6565">
              <a:lnSpc>
                <a:spcPct val="1082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agricultural marketing system </a:t>
            </a:r>
            <a:r>
              <a:rPr sz="1800" dirty="0">
                <a:latin typeface="Times New Roman"/>
                <a:cs typeface="Times New Roman"/>
              </a:rPr>
              <a:t>plays a dual </a:t>
            </a:r>
            <a:r>
              <a:rPr sz="1800" spc="-5" dirty="0">
                <a:latin typeface="Times New Roman"/>
                <a:cs typeface="Times New Roman"/>
              </a:rPr>
              <a:t>role </a:t>
            </a:r>
            <a:r>
              <a:rPr sz="1800" dirty="0">
                <a:latin typeface="Times New Roman"/>
                <a:cs typeface="Times New Roman"/>
              </a:rPr>
              <a:t>in  </a:t>
            </a:r>
            <a:r>
              <a:rPr sz="1800" spc="-5" dirty="0">
                <a:latin typeface="Times New Roman"/>
                <a:cs typeface="Times New Roman"/>
              </a:rPr>
              <a:t>economic development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countries whose resources are  </a:t>
            </a:r>
            <a:r>
              <a:rPr sz="1800" dirty="0">
                <a:latin typeface="Times New Roman"/>
                <a:cs typeface="Times New Roman"/>
              </a:rPr>
              <a:t>primarily </a:t>
            </a:r>
            <a:r>
              <a:rPr sz="1800" spc="-5" dirty="0">
                <a:latin typeface="Times New Roman"/>
                <a:cs typeface="Times New Roman"/>
              </a:rPr>
              <a:t>agricultural. Increasing </a:t>
            </a:r>
            <a:r>
              <a:rPr sz="1800" dirty="0">
                <a:latin typeface="Times New Roman"/>
                <a:cs typeface="Times New Roman"/>
              </a:rPr>
              <a:t>demands for </a:t>
            </a:r>
            <a:r>
              <a:rPr sz="1800" spc="-5" dirty="0">
                <a:latin typeface="Times New Roman"/>
                <a:cs typeface="Times New Roman"/>
              </a:rPr>
              <a:t>money </a:t>
            </a:r>
            <a:r>
              <a:rPr sz="1800" dirty="0">
                <a:latin typeface="Times New Roman"/>
                <a:cs typeface="Times New Roman"/>
              </a:rPr>
              <a:t>with  which to </a:t>
            </a:r>
            <a:r>
              <a:rPr sz="1800" spc="-5" dirty="0">
                <a:latin typeface="Times New Roman"/>
                <a:cs typeface="Times New Roman"/>
              </a:rPr>
              <a:t>purchase </a:t>
            </a:r>
            <a:r>
              <a:rPr sz="1800" dirty="0">
                <a:latin typeface="Times New Roman"/>
                <a:cs typeface="Times New Roman"/>
              </a:rPr>
              <a:t>other goods </a:t>
            </a:r>
            <a:r>
              <a:rPr sz="1800" spc="-5" dirty="0">
                <a:latin typeface="Times New Roman"/>
                <a:cs typeface="Times New Roman"/>
              </a:rPr>
              <a:t>leads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increasing  </a:t>
            </a:r>
            <a:r>
              <a:rPr sz="1800" dirty="0">
                <a:latin typeface="Times New Roman"/>
                <a:cs typeface="Times New Roman"/>
              </a:rPr>
              <a:t>sensitivity to relative </a:t>
            </a:r>
            <a:r>
              <a:rPr sz="1800" spc="-5" dirty="0">
                <a:latin typeface="Times New Roman"/>
                <a:cs typeface="Times New Roman"/>
              </a:rPr>
              <a:t>prices </a:t>
            </a:r>
            <a:r>
              <a:rPr sz="180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part of the </a:t>
            </a:r>
            <a:r>
              <a:rPr sz="1800" spc="-5" dirty="0">
                <a:latin typeface="Times New Roman"/>
                <a:cs typeface="Times New Roman"/>
              </a:rPr>
              <a:t>producers, 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specialization </a:t>
            </a:r>
            <a:r>
              <a:rPr sz="1800" dirty="0">
                <a:latin typeface="Times New Roman"/>
                <a:cs typeface="Times New Roman"/>
              </a:rPr>
              <a:t>in the </a:t>
            </a:r>
            <a:r>
              <a:rPr sz="1800" spc="-5" dirty="0">
                <a:latin typeface="Times New Roman"/>
                <a:cs typeface="Times New Roman"/>
              </a:rPr>
              <a:t>cultivation </a:t>
            </a:r>
            <a:r>
              <a:rPr sz="1800" dirty="0">
                <a:latin typeface="Times New Roman"/>
                <a:cs typeface="Times New Roman"/>
              </a:rPr>
              <a:t>of those </a:t>
            </a:r>
            <a:r>
              <a:rPr sz="1800" spc="-5" dirty="0">
                <a:latin typeface="Times New Roman"/>
                <a:cs typeface="Times New Roman"/>
              </a:rPr>
              <a:t>crops </a:t>
            </a:r>
            <a:r>
              <a:rPr sz="1800" dirty="0">
                <a:latin typeface="Times New Roman"/>
                <a:cs typeface="Times New Roman"/>
              </a:rPr>
              <a:t>on which  the </a:t>
            </a:r>
            <a:r>
              <a:rPr sz="1800" spc="-5" dirty="0">
                <a:latin typeface="Times New Roman"/>
                <a:cs typeface="Times New Roman"/>
              </a:rPr>
              <a:t>returns </a:t>
            </a:r>
            <a:r>
              <a:rPr sz="1800" dirty="0">
                <a:latin typeface="Times New Roman"/>
                <a:cs typeface="Times New Roman"/>
              </a:rPr>
              <a:t>are </a:t>
            </a:r>
            <a:r>
              <a:rPr sz="1800" spc="-5" dirty="0">
                <a:latin typeface="Times New Roman"/>
                <a:cs typeface="Times New Roman"/>
              </a:rPr>
              <a:t>the greatest, subject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socio-cultural,  ecological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economic constraints. </a:t>
            </a:r>
            <a:r>
              <a:rPr sz="1800" spc="-10" dirty="0">
                <a:latin typeface="Times New Roman"/>
                <a:cs typeface="Times New Roman"/>
              </a:rPr>
              <a:t>It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marketing  </a:t>
            </a:r>
            <a:r>
              <a:rPr sz="1800" dirty="0">
                <a:latin typeface="Times New Roman"/>
                <a:cs typeface="Times New Roman"/>
              </a:rPr>
              <a:t>system </a:t>
            </a:r>
            <a:r>
              <a:rPr sz="1800" spc="-5" dirty="0">
                <a:latin typeface="Times New Roman"/>
                <a:cs typeface="Times New Roman"/>
              </a:rPr>
              <a:t>that transmits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crucial </a:t>
            </a:r>
            <a:r>
              <a:rPr sz="1800" dirty="0">
                <a:latin typeface="Times New Roman"/>
                <a:cs typeface="Times New Roman"/>
              </a:rPr>
              <a:t>price signals. </a:t>
            </a:r>
            <a:r>
              <a:rPr sz="1800" spc="-5" dirty="0">
                <a:latin typeface="Times New Roman"/>
                <a:cs typeface="Times New Roman"/>
              </a:rPr>
              <a:t>On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5" dirty="0">
                <a:latin typeface="Times New Roman"/>
                <a:cs typeface="Times New Roman"/>
              </a:rPr>
              <a:t>other  </a:t>
            </a:r>
            <a:r>
              <a:rPr sz="1800" dirty="0">
                <a:latin typeface="Times New Roman"/>
                <a:cs typeface="Times New Roman"/>
              </a:rPr>
              <a:t>hand, and in </a:t>
            </a:r>
            <a:r>
              <a:rPr sz="1800" spc="-5" dirty="0">
                <a:latin typeface="Times New Roman"/>
                <a:cs typeface="Times New Roman"/>
              </a:rPr>
              <a:t>order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sustain </a:t>
            </a:r>
            <a:r>
              <a:rPr sz="1800" dirty="0">
                <a:latin typeface="Times New Roman"/>
                <a:cs typeface="Times New Roman"/>
              </a:rPr>
              <a:t>the growth of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non-  </a:t>
            </a:r>
            <a:r>
              <a:rPr sz="1800" spc="-5" dirty="0">
                <a:latin typeface="Times New Roman"/>
                <a:cs typeface="Times New Roman"/>
              </a:rPr>
              <a:t>agricultural sector, resources </a:t>
            </a:r>
            <a:r>
              <a:rPr sz="1800" spc="-10" dirty="0">
                <a:latin typeface="Times New Roman"/>
                <a:cs typeface="Times New Roman"/>
              </a:rPr>
              <a:t>have </a:t>
            </a:r>
            <a:r>
              <a:rPr sz="1800" dirty="0">
                <a:latin typeface="Times New Roman"/>
                <a:cs typeface="Times New Roman"/>
              </a:rPr>
              <a:t>to be </a:t>
            </a:r>
            <a:r>
              <a:rPr sz="1800" spc="-5" dirty="0">
                <a:latin typeface="Times New Roman"/>
                <a:cs typeface="Times New Roman"/>
              </a:rPr>
              <a:t>extracted </a:t>
            </a:r>
            <a:r>
              <a:rPr sz="1800" dirty="0">
                <a:latin typeface="Times New Roman"/>
                <a:cs typeface="Times New Roman"/>
              </a:rPr>
              <a:t>from the  </a:t>
            </a:r>
            <a:r>
              <a:rPr sz="1800" spc="-5" dirty="0">
                <a:latin typeface="Times New Roman"/>
                <a:cs typeface="Times New Roman"/>
              </a:rPr>
              <a:t>agricultural sector </a:t>
            </a:r>
            <a:r>
              <a:rPr sz="1800" dirty="0">
                <a:latin typeface="Times New Roman"/>
                <a:cs typeface="Times New Roman"/>
              </a:rPr>
              <a:t>— </a:t>
            </a:r>
            <a:r>
              <a:rPr sz="1800" spc="-5" dirty="0">
                <a:latin typeface="Times New Roman"/>
                <a:cs typeface="Times New Roman"/>
              </a:rPr>
              <a:t>physical resources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guarantee  </a:t>
            </a:r>
            <a:r>
              <a:rPr sz="1800" dirty="0">
                <a:latin typeface="Times New Roman"/>
                <a:cs typeface="Times New Roman"/>
              </a:rPr>
              <a:t>supplies of food and </a:t>
            </a:r>
            <a:r>
              <a:rPr sz="1800" spc="-5" dirty="0">
                <a:latin typeface="Times New Roman"/>
                <a:cs typeface="Times New Roman"/>
              </a:rPr>
              <a:t>raw materials </a:t>
            </a:r>
            <a:r>
              <a:rPr sz="1800" dirty="0">
                <a:latin typeface="Times New Roman"/>
                <a:cs typeface="Times New Roman"/>
              </a:rPr>
              <a:t>for the </a:t>
            </a:r>
            <a:r>
              <a:rPr sz="1800" spc="-5" dirty="0">
                <a:latin typeface="Times New Roman"/>
                <a:cs typeface="Times New Roman"/>
              </a:rPr>
              <a:t>agro-industry</a:t>
            </a:r>
            <a:r>
              <a:rPr sz="1800" dirty="0">
                <a:latin typeface="Times New Roman"/>
                <a:cs typeface="Times New Roman"/>
              </a:rPr>
              <a:t> and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31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68425"/>
            <a:ext cx="5482590" cy="4162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9225">
              <a:lnSpc>
                <a:spcPct val="1083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financial </a:t>
            </a:r>
            <a:r>
              <a:rPr sz="1800" spc="-5" dirty="0">
                <a:latin typeface="Times New Roman"/>
                <a:cs typeface="Times New Roman"/>
              </a:rPr>
              <a:t>resources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investment </a:t>
            </a:r>
            <a:r>
              <a:rPr sz="1800" dirty="0">
                <a:latin typeface="Times New Roman"/>
                <a:cs typeface="Times New Roman"/>
              </a:rPr>
              <a:t>in nonfarm </a:t>
            </a:r>
            <a:r>
              <a:rPr sz="1800" spc="-5" dirty="0">
                <a:latin typeface="Times New Roman"/>
                <a:cs typeface="Times New Roman"/>
              </a:rPr>
              <a:t>economy as  well as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re-investment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agriculture.</a:t>
            </a:r>
            <a:endParaRPr sz="1800">
              <a:latin typeface="Times New Roman"/>
              <a:cs typeface="Times New Roman"/>
            </a:endParaRPr>
          </a:p>
          <a:p>
            <a:pPr marL="12700" marR="240029" indent="462915">
              <a:lnSpc>
                <a:spcPct val="108100"/>
              </a:lnSpc>
              <a:spcBef>
                <a:spcPts val="90"/>
              </a:spcBef>
            </a:pPr>
            <a:r>
              <a:rPr sz="1800" spc="-5" dirty="0">
                <a:latin typeface="Times New Roman"/>
                <a:cs typeface="Times New Roman"/>
              </a:rPr>
              <a:t>On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basis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10" dirty="0">
                <a:latin typeface="Times New Roman"/>
                <a:cs typeface="Times New Roman"/>
              </a:rPr>
              <a:t>IADP </a:t>
            </a:r>
            <a:r>
              <a:rPr sz="1800" spc="-5" dirty="0">
                <a:latin typeface="Times New Roman"/>
                <a:cs typeface="Times New Roman"/>
              </a:rPr>
              <a:t>experience, Kiehl </a:t>
            </a:r>
            <a:r>
              <a:rPr sz="1800" spc="-10" dirty="0">
                <a:latin typeface="Times New Roman"/>
                <a:cs typeface="Times New Roman"/>
              </a:rPr>
              <a:t>has </a:t>
            </a:r>
            <a:r>
              <a:rPr sz="1800" spc="-5" dirty="0">
                <a:latin typeface="Times New Roman"/>
                <a:cs typeface="Times New Roman"/>
              </a:rPr>
              <a:t>shown  </a:t>
            </a:r>
            <a:r>
              <a:rPr sz="1800" dirty="0">
                <a:latin typeface="Times New Roman"/>
                <a:cs typeface="Times New Roman"/>
              </a:rPr>
              <a:t>that the </a:t>
            </a:r>
            <a:r>
              <a:rPr sz="1800" spc="-5" dirty="0">
                <a:latin typeface="Times New Roman"/>
                <a:cs typeface="Times New Roman"/>
              </a:rPr>
              <a:t>"marketing problem" begins </a:t>
            </a:r>
            <a:r>
              <a:rPr sz="1800" dirty="0">
                <a:latin typeface="Times New Roman"/>
                <a:cs typeface="Times New Roman"/>
              </a:rPr>
              <a:t>to emerge in the  </a:t>
            </a:r>
            <a:r>
              <a:rPr sz="1800" spc="-5" dirty="0">
                <a:latin typeface="Times New Roman"/>
                <a:cs typeface="Times New Roman"/>
              </a:rPr>
              <a:t>process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shifting </a:t>
            </a:r>
            <a:r>
              <a:rPr sz="1800" dirty="0">
                <a:latin typeface="Times New Roman"/>
                <a:cs typeface="Times New Roman"/>
              </a:rPr>
              <a:t>from </a:t>
            </a:r>
            <a:r>
              <a:rPr sz="1800" spc="-5" dirty="0">
                <a:latin typeface="Times New Roman"/>
                <a:cs typeface="Times New Roman"/>
              </a:rPr>
              <a:t>traditional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modern agriculture  </a:t>
            </a:r>
            <a:r>
              <a:rPr sz="1800" dirty="0">
                <a:latin typeface="Times New Roman"/>
                <a:cs typeface="Times New Roman"/>
              </a:rPr>
              <a:t>because of production </a:t>
            </a:r>
            <a:r>
              <a:rPr sz="1800" spc="-5" dirty="0">
                <a:latin typeface="Times New Roman"/>
                <a:cs typeface="Times New Roman"/>
              </a:rPr>
              <a:t>surpluses </a:t>
            </a:r>
            <a:r>
              <a:rPr sz="1800" dirty="0">
                <a:latin typeface="Times New Roman"/>
                <a:cs typeface="Times New Roman"/>
              </a:rPr>
              <a:t>generated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shift.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08200"/>
              </a:lnSpc>
            </a:pPr>
            <a:r>
              <a:rPr sz="1800" dirty="0">
                <a:latin typeface="Times New Roman"/>
                <a:cs typeface="Times New Roman"/>
              </a:rPr>
              <a:t>Indeed, </a:t>
            </a:r>
            <a:r>
              <a:rPr sz="1800" spc="-5" dirty="0">
                <a:latin typeface="Times New Roman"/>
                <a:cs typeface="Times New Roman"/>
              </a:rPr>
              <a:t>the term modern agriculture implies </a:t>
            </a:r>
            <a:r>
              <a:rPr sz="1800" dirty="0">
                <a:latin typeface="Times New Roman"/>
                <a:cs typeface="Times New Roman"/>
              </a:rPr>
              <a:t>a market-  </a:t>
            </a:r>
            <a:r>
              <a:rPr sz="1800" spc="-5" dirty="0">
                <a:latin typeface="Times New Roman"/>
                <a:cs typeface="Times New Roman"/>
              </a:rPr>
              <a:t>oriented agriculture. </a:t>
            </a:r>
            <a:r>
              <a:rPr sz="1800" dirty="0">
                <a:latin typeface="Times New Roman"/>
                <a:cs typeface="Times New Roman"/>
              </a:rPr>
              <a:t>The scope </a:t>
            </a:r>
            <a:r>
              <a:rPr sz="1800" spc="-5" dirty="0">
                <a:latin typeface="Times New Roman"/>
                <a:cs typeface="Times New Roman"/>
              </a:rPr>
              <a:t>for moving towards modern  agriculture must </a:t>
            </a:r>
            <a:r>
              <a:rPr sz="1800" dirty="0">
                <a:latin typeface="Times New Roman"/>
                <a:cs typeface="Times New Roman"/>
              </a:rPr>
              <a:t>include </a:t>
            </a:r>
            <a:r>
              <a:rPr sz="1800" spc="-5" dirty="0">
                <a:latin typeface="Times New Roman"/>
                <a:cs typeface="Times New Roman"/>
              </a:rPr>
              <a:t>market dimensions </a:t>
            </a:r>
            <a:r>
              <a:rPr sz="1800" dirty="0">
                <a:latin typeface="Times New Roman"/>
                <a:cs typeface="Times New Roman"/>
              </a:rPr>
              <a:t>if </a:t>
            </a:r>
            <a:r>
              <a:rPr sz="1800" spc="-5" dirty="0">
                <a:latin typeface="Times New Roman"/>
                <a:cs typeface="Times New Roman"/>
              </a:rPr>
              <a:t>the  momentum </a:t>
            </a:r>
            <a:r>
              <a:rPr sz="1800" dirty="0">
                <a:latin typeface="Times New Roman"/>
                <a:cs typeface="Times New Roman"/>
              </a:rPr>
              <a:t>of production </a:t>
            </a:r>
            <a:r>
              <a:rPr sz="1800" spc="-5" dirty="0">
                <a:latin typeface="Times New Roman"/>
                <a:cs typeface="Times New Roman"/>
              </a:rPr>
              <a:t>transformation is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10" dirty="0">
                <a:latin typeface="Times New Roman"/>
                <a:cs typeface="Times New Roman"/>
              </a:rPr>
              <a:t>be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sustained.</a:t>
            </a:r>
            <a:endParaRPr sz="1800">
              <a:latin typeface="Times New Roman"/>
              <a:cs typeface="Times New Roman"/>
            </a:endParaRPr>
          </a:p>
          <a:p>
            <a:pPr marL="21590" marR="57785" indent="-6350">
              <a:lnSpc>
                <a:spcPct val="103299"/>
              </a:lnSpc>
              <a:spcBef>
                <a:spcPts val="180"/>
              </a:spcBef>
            </a:pP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mportance of agricultural marketing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economic  </a:t>
            </a:r>
            <a:r>
              <a:rPr sz="1800" dirty="0">
                <a:latin typeface="Times New Roman"/>
                <a:cs typeface="Times New Roman"/>
              </a:rPr>
              <a:t>development </a:t>
            </a:r>
            <a:r>
              <a:rPr sz="1800" spc="-5" dirty="0">
                <a:latin typeface="Times New Roman"/>
                <a:cs typeface="Times New Roman"/>
              </a:rPr>
              <a:t>is revealed increased production </a:t>
            </a:r>
            <a:r>
              <a:rPr sz="1800" spc="-10" dirty="0">
                <a:latin typeface="Times New Roman"/>
                <a:cs typeface="Times New Roman"/>
              </a:rPr>
              <a:t>is, </a:t>
            </a:r>
            <a:r>
              <a:rPr sz="1800" spc="-5" dirty="0">
                <a:latin typeface="Times New Roman"/>
                <a:cs typeface="Times New Roman"/>
              </a:rPr>
              <a:t>therefore,  very important,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this </a:t>
            </a:r>
            <a:r>
              <a:rPr sz="1800" dirty="0">
                <a:latin typeface="Times New Roman"/>
                <a:cs typeface="Times New Roman"/>
              </a:rPr>
              <a:t>can be </a:t>
            </a:r>
            <a:r>
              <a:rPr sz="1800" spc="-5" dirty="0">
                <a:latin typeface="Times New Roman"/>
                <a:cs typeface="Times New Roman"/>
              </a:rPr>
              <a:t>made possible </a:t>
            </a:r>
            <a:r>
              <a:rPr sz="1800" spc="-10" dirty="0">
                <a:latin typeface="Times New Roman"/>
                <a:cs typeface="Times New Roman"/>
              </a:rPr>
              <a:t>only by  </a:t>
            </a:r>
            <a:r>
              <a:rPr sz="1800" dirty="0">
                <a:latin typeface="Times New Roman"/>
                <a:cs typeface="Times New Roman"/>
              </a:rPr>
              <a:t>streamlining the </a:t>
            </a:r>
            <a:r>
              <a:rPr sz="1800" spc="-5" dirty="0">
                <a:latin typeface="Times New Roman"/>
                <a:cs typeface="Times New Roman"/>
              </a:rPr>
              <a:t>marketing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system.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32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89761"/>
            <a:ext cx="5497830" cy="3870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750" indent="-400685">
              <a:lnSpc>
                <a:spcPct val="100000"/>
              </a:lnSpc>
              <a:spcBef>
                <a:spcPts val="100"/>
              </a:spcBef>
              <a:buAutoNum type="romanLcParenBoth" startAt="3"/>
              <a:tabLst>
                <a:tab pos="413384" algn="l"/>
              </a:tabLst>
            </a:pPr>
            <a:r>
              <a:rPr sz="1800" spc="-5" dirty="0">
                <a:latin typeface="Times New Roman"/>
                <a:cs typeface="Times New Roman"/>
              </a:rPr>
              <a:t>Widening </a:t>
            </a:r>
            <a:r>
              <a:rPr sz="1800" spc="-10" dirty="0">
                <a:latin typeface="Times New Roman"/>
                <a:cs typeface="Times New Roman"/>
              </a:rPr>
              <a:t>of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Markets</a:t>
            </a:r>
            <a:endParaRPr sz="1800">
              <a:latin typeface="Times New Roman"/>
              <a:cs typeface="Times New Roman"/>
            </a:endParaRPr>
          </a:p>
          <a:p>
            <a:pPr marL="12700" marR="222250" indent="456565">
              <a:lnSpc>
                <a:spcPts val="2340"/>
              </a:lnSpc>
              <a:spcBef>
                <a:spcPts val="20"/>
              </a:spcBef>
            </a:pPr>
            <a:r>
              <a:rPr sz="1800" spc="-5" dirty="0">
                <a:latin typeface="Times New Roman"/>
                <a:cs typeface="Times New Roman"/>
              </a:rPr>
              <a:t>An </a:t>
            </a:r>
            <a:r>
              <a:rPr sz="1800" dirty="0">
                <a:latin typeface="Times New Roman"/>
                <a:cs typeface="Times New Roman"/>
              </a:rPr>
              <a:t>efficient and well-knot </a:t>
            </a:r>
            <a:r>
              <a:rPr sz="1800" spc="-5" dirty="0">
                <a:latin typeface="Times New Roman"/>
                <a:cs typeface="Times New Roman"/>
              </a:rPr>
              <a:t>marketing system widens 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market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the products by </a:t>
            </a:r>
            <a:r>
              <a:rPr sz="1800" dirty="0">
                <a:latin typeface="Times New Roman"/>
                <a:cs typeface="Times New Roman"/>
              </a:rPr>
              <a:t>taking </a:t>
            </a:r>
            <a:r>
              <a:rPr sz="1800" spc="-5" dirty="0">
                <a:latin typeface="Times New Roman"/>
                <a:cs typeface="Times New Roman"/>
              </a:rPr>
              <a:t>them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10" dirty="0">
                <a:latin typeface="Times New Roman"/>
                <a:cs typeface="Times New Roman"/>
              </a:rPr>
              <a:t>remote  </a:t>
            </a:r>
            <a:r>
              <a:rPr sz="1800" dirty="0">
                <a:latin typeface="Times New Roman"/>
                <a:cs typeface="Times New Roman"/>
              </a:rPr>
              <a:t>corners both </a:t>
            </a:r>
            <a:r>
              <a:rPr sz="1800" spc="-5" dirty="0">
                <a:latin typeface="Times New Roman"/>
                <a:cs typeface="Times New Roman"/>
              </a:rPr>
              <a:t>within </a:t>
            </a:r>
            <a:r>
              <a:rPr sz="1800" dirty="0">
                <a:latin typeface="Times New Roman"/>
                <a:cs typeface="Times New Roman"/>
              </a:rPr>
              <a:t>and outside </a:t>
            </a:r>
            <a:r>
              <a:rPr sz="1800" spc="-5" dirty="0">
                <a:latin typeface="Times New Roman"/>
                <a:cs typeface="Times New Roman"/>
              </a:rPr>
              <a:t>the country, </a:t>
            </a:r>
            <a:r>
              <a:rPr sz="1800" dirty="0">
                <a:latin typeface="Times New Roman"/>
                <a:cs typeface="Times New Roman"/>
              </a:rPr>
              <a:t>i.e., </a:t>
            </a:r>
            <a:r>
              <a:rPr sz="1800" spc="-10" dirty="0">
                <a:latin typeface="Times New Roman"/>
                <a:cs typeface="Times New Roman"/>
              </a:rPr>
              <a:t>to </a:t>
            </a:r>
            <a:r>
              <a:rPr sz="1800" dirty="0">
                <a:latin typeface="Times New Roman"/>
                <a:cs typeface="Times New Roman"/>
              </a:rPr>
              <a:t>areas  far </a:t>
            </a:r>
            <a:r>
              <a:rPr sz="1800" spc="-10" dirty="0">
                <a:latin typeface="Times New Roman"/>
                <a:cs typeface="Times New Roman"/>
              </a:rPr>
              <a:t>away </a:t>
            </a:r>
            <a:r>
              <a:rPr sz="1800" dirty="0">
                <a:latin typeface="Times New Roman"/>
                <a:cs typeface="Times New Roman"/>
              </a:rPr>
              <a:t>from </a:t>
            </a:r>
            <a:r>
              <a:rPr sz="1800" spc="-5" dirty="0">
                <a:latin typeface="Times New Roman"/>
                <a:cs typeface="Times New Roman"/>
              </a:rPr>
              <a:t>the production points. The widening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endParaRPr sz="1800">
              <a:latin typeface="Times New Roman"/>
              <a:cs typeface="Times New Roman"/>
            </a:endParaRPr>
          </a:p>
          <a:p>
            <a:pPr marL="12700" marR="448945">
              <a:lnSpc>
                <a:spcPts val="233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market helps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increasing </a:t>
            </a:r>
            <a:r>
              <a:rPr sz="1800" dirty="0">
                <a:latin typeface="Times New Roman"/>
                <a:cs typeface="Times New Roman"/>
              </a:rPr>
              <a:t>the demand on a </a:t>
            </a:r>
            <a:r>
              <a:rPr sz="1800" spc="-5" dirty="0">
                <a:latin typeface="Times New Roman"/>
                <a:cs typeface="Times New Roman"/>
              </a:rPr>
              <a:t>continuous  basis,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thereby guarantees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higher income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1800" dirty="0">
                <a:latin typeface="Times New Roman"/>
                <a:cs typeface="Times New Roman"/>
              </a:rPr>
              <a:t>producer.</a:t>
            </a:r>
            <a:endParaRPr sz="1800">
              <a:latin typeface="Times New Roman"/>
              <a:cs typeface="Times New Roman"/>
            </a:endParaRPr>
          </a:p>
          <a:p>
            <a:pPr marL="400685" indent="-388620">
              <a:lnSpc>
                <a:spcPct val="100000"/>
              </a:lnSpc>
              <a:spcBef>
                <a:spcPts val="405"/>
              </a:spcBef>
              <a:buAutoNum type="romanLcParenBoth" startAt="4"/>
              <a:tabLst>
                <a:tab pos="401320" algn="l"/>
              </a:tabLst>
            </a:pPr>
            <a:r>
              <a:rPr sz="1800" spc="-5" dirty="0">
                <a:latin typeface="Times New Roman"/>
                <a:cs typeface="Times New Roman"/>
              </a:rPr>
              <a:t>Growth </a:t>
            </a:r>
            <a:r>
              <a:rPr sz="1800" dirty="0">
                <a:latin typeface="Times New Roman"/>
                <a:cs typeface="Times New Roman"/>
              </a:rPr>
              <a:t>of Agro-based</a:t>
            </a:r>
            <a:r>
              <a:rPr sz="1800" spc="-5" dirty="0">
                <a:latin typeface="Times New Roman"/>
                <a:cs typeface="Times New Roman"/>
              </a:rPr>
              <a:t> Industries</a:t>
            </a:r>
            <a:endParaRPr sz="1800">
              <a:latin typeface="Times New Roman"/>
              <a:cs typeface="Times New Roman"/>
            </a:endParaRPr>
          </a:p>
          <a:p>
            <a:pPr marL="12700" indent="456565">
              <a:lnSpc>
                <a:spcPct val="100000"/>
              </a:lnSpc>
              <a:spcBef>
                <a:spcPts val="110"/>
              </a:spcBef>
            </a:pPr>
            <a:r>
              <a:rPr sz="1800" spc="-5" dirty="0">
                <a:latin typeface="Times New Roman"/>
                <a:cs typeface="Times New Roman"/>
              </a:rPr>
              <a:t>An improved and efficient system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agricultural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081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marketing helps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growth of agro-based industries and  stimulates </a:t>
            </a:r>
            <a:r>
              <a:rPr sz="1800" spc="-5" dirty="0">
                <a:latin typeface="Times New Roman"/>
                <a:cs typeface="Times New Roman"/>
              </a:rPr>
              <a:t>the overall development process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the economy.  Many </a:t>
            </a:r>
            <a:r>
              <a:rPr sz="1800" dirty="0">
                <a:latin typeface="Times New Roman"/>
                <a:cs typeface="Times New Roman"/>
              </a:rPr>
              <a:t>industries like cotton, </a:t>
            </a:r>
            <a:r>
              <a:rPr sz="1800" spc="-5" dirty="0">
                <a:latin typeface="Times New Roman"/>
                <a:cs typeface="Times New Roman"/>
              </a:rPr>
              <a:t>sugar, edible oils, food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33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68425"/>
            <a:ext cx="5426075" cy="3905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510">
              <a:lnSpc>
                <a:spcPct val="1083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processing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jute depend </a:t>
            </a:r>
            <a:r>
              <a:rPr sz="180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agriculture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the supply </a:t>
            </a:r>
            <a:r>
              <a:rPr sz="1800" dirty="0">
                <a:latin typeface="Times New Roman"/>
                <a:cs typeface="Times New Roman"/>
              </a:rPr>
              <a:t>of  </a:t>
            </a:r>
            <a:r>
              <a:rPr sz="1800" spc="-5" dirty="0">
                <a:latin typeface="Times New Roman"/>
                <a:cs typeface="Times New Roman"/>
              </a:rPr>
              <a:t>raw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materials.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1800" dirty="0">
                <a:latin typeface="Times New Roman"/>
                <a:cs typeface="Times New Roman"/>
              </a:rPr>
              <a:t>(v) Price Signals</a:t>
            </a:r>
            <a:endParaRPr sz="1800">
              <a:latin typeface="Times New Roman"/>
              <a:cs typeface="Times New Roman"/>
            </a:endParaRPr>
          </a:p>
          <a:p>
            <a:pPr marL="12700" marR="5080" indent="456565">
              <a:lnSpc>
                <a:spcPts val="2340"/>
              </a:lnSpc>
              <a:spcBef>
                <a:spcPts val="25"/>
              </a:spcBef>
            </a:pPr>
            <a:r>
              <a:rPr sz="1800" spc="-5" dirty="0">
                <a:latin typeface="Times New Roman"/>
                <a:cs typeface="Times New Roman"/>
              </a:rPr>
              <a:t>An </a:t>
            </a:r>
            <a:r>
              <a:rPr sz="1800" dirty="0">
                <a:latin typeface="Times New Roman"/>
                <a:cs typeface="Times New Roman"/>
              </a:rPr>
              <a:t>efficient </a:t>
            </a:r>
            <a:r>
              <a:rPr sz="1800" spc="-5" dirty="0">
                <a:latin typeface="Times New Roman"/>
                <a:cs typeface="Times New Roman"/>
              </a:rPr>
              <a:t>marketing system </a:t>
            </a:r>
            <a:r>
              <a:rPr sz="1800" dirty="0">
                <a:latin typeface="Times New Roman"/>
                <a:cs typeface="Times New Roman"/>
              </a:rPr>
              <a:t>helps the </a:t>
            </a:r>
            <a:r>
              <a:rPr sz="1800" spc="-5" dirty="0">
                <a:latin typeface="Times New Roman"/>
                <a:cs typeface="Times New Roman"/>
              </a:rPr>
              <a:t>farmers in  </a:t>
            </a:r>
            <a:r>
              <a:rPr sz="1800" dirty="0">
                <a:latin typeface="Times New Roman"/>
                <a:cs typeface="Times New Roman"/>
              </a:rPr>
              <a:t>planning their </a:t>
            </a:r>
            <a:r>
              <a:rPr sz="1800" spc="-5" dirty="0">
                <a:latin typeface="Times New Roman"/>
                <a:cs typeface="Times New Roman"/>
              </a:rPr>
              <a:t>production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accordance </a:t>
            </a:r>
            <a:r>
              <a:rPr sz="1800" dirty="0">
                <a:latin typeface="Times New Roman"/>
                <a:cs typeface="Times New Roman"/>
              </a:rPr>
              <a:t>with the needs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33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economy. This </a:t>
            </a:r>
            <a:r>
              <a:rPr sz="1800" dirty="0">
                <a:latin typeface="Times New Roman"/>
                <a:cs typeface="Times New Roman"/>
              </a:rPr>
              <a:t>work </a:t>
            </a:r>
            <a:r>
              <a:rPr sz="1800" spc="-5" dirty="0">
                <a:latin typeface="Times New Roman"/>
                <a:cs typeface="Times New Roman"/>
              </a:rPr>
              <a:t>is carried </a:t>
            </a:r>
            <a:r>
              <a:rPr sz="1800" dirty="0">
                <a:latin typeface="Times New Roman"/>
                <a:cs typeface="Times New Roman"/>
              </a:rPr>
              <a:t>out through </a:t>
            </a:r>
            <a:r>
              <a:rPr sz="1800" spc="-5" dirty="0">
                <a:latin typeface="Times New Roman"/>
                <a:cs typeface="Times New Roman"/>
              </a:rPr>
              <a:t>transmitting  </a:t>
            </a:r>
            <a:r>
              <a:rPr sz="1800" dirty="0">
                <a:latin typeface="Times New Roman"/>
                <a:cs typeface="Times New Roman"/>
              </a:rPr>
              <a:t>price signals. </a:t>
            </a:r>
            <a:r>
              <a:rPr sz="1800" spc="-5" dirty="0">
                <a:latin typeface="Times New Roman"/>
                <a:cs typeface="Times New Roman"/>
              </a:rPr>
              <a:t>population, reducing consumer </a:t>
            </a:r>
            <a:r>
              <a:rPr sz="1800" dirty="0">
                <a:latin typeface="Times New Roman"/>
                <a:cs typeface="Times New Roman"/>
              </a:rPr>
              <a:t>food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prices,</a:t>
            </a:r>
            <a:endParaRPr sz="1800">
              <a:latin typeface="Times New Roman"/>
              <a:cs typeface="Times New Roman"/>
            </a:endParaRPr>
          </a:p>
          <a:p>
            <a:pPr marL="12700" marR="267970">
              <a:lnSpc>
                <a:spcPts val="2340"/>
              </a:lnSpc>
            </a:pPr>
            <a:r>
              <a:rPr sz="1800" dirty="0">
                <a:latin typeface="Times New Roman"/>
                <a:cs typeface="Times New Roman"/>
              </a:rPr>
              <a:t>earning </a:t>
            </a:r>
            <a:r>
              <a:rPr sz="1800" spc="-5" dirty="0">
                <a:latin typeface="Times New Roman"/>
                <a:cs typeface="Times New Roman"/>
              </a:rPr>
              <a:t>more foreign exchange </a:t>
            </a:r>
            <a:r>
              <a:rPr sz="1800" spc="-10" dirty="0">
                <a:latin typeface="Times New Roman"/>
                <a:cs typeface="Times New Roman"/>
              </a:rPr>
              <a:t>or </a:t>
            </a:r>
            <a:r>
              <a:rPr sz="1800" dirty="0">
                <a:latin typeface="Times New Roman"/>
                <a:cs typeface="Times New Roman"/>
              </a:rPr>
              <a:t>eliminating </a:t>
            </a:r>
            <a:r>
              <a:rPr sz="1800" spc="-5" dirty="0">
                <a:latin typeface="Times New Roman"/>
                <a:cs typeface="Times New Roman"/>
              </a:rPr>
              <a:t>economic  waste has, therefore,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10" dirty="0">
                <a:latin typeface="Times New Roman"/>
                <a:cs typeface="Times New Roman"/>
              </a:rPr>
              <a:t>pay </a:t>
            </a:r>
            <a:r>
              <a:rPr sz="1800" spc="-5" dirty="0">
                <a:latin typeface="Times New Roman"/>
                <a:cs typeface="Times New Roman"/>
              </a:rPr>
              <a:t>special </a:t>
            </a:r>
            <a:r>
              <a:rPr sz="1800" dirty="0">
                <a:latin typeface="Times New Roman"/>
                <a:cs typeface="Times New Roman"/>
              </a:rPr>
              <a:t>attention to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endParaRPr sz="1800">
              <a:latin typeface="Times New Roman"/>
              <a:cs typeface="Times New Roman"/>
            </a:endParaRPr>
          </a:p>
          <a:p>
            <a:pPr marL="12700" marR="715010">
              <a:lnSpc>
                <a:spcPts val="233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development of an </a:t>
            </a:r>
            <a:r>
              <a:rPr sz="1800" spc="-5" dirty="0">
                <a:latin typeface="Times New Roman"/>
                <a:cs typeface="Times New Roman"/>
              </a:rPr>
              <a:t>efficient marketing </a:t>
            </a:r>
            <a:r>
              <a:rPr sz="1800" dirty="0">
                <a:latin typeface="Times New Roman"/>
                <a:cs typeface="Times New Roman"/>
              </a:rPr>
              <a:t>for food </a:t>
            </a:r>
            <a:r>
              <a:rPr sz="1800" spc="-5" dirty="0">
                <a:latin typeface="Times New Roman"/>
                <a:cs typeface="Times New Roman"/>
              </a:rPr>
              <a:t>and  agricultural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products.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(x) Creation of</a:t>
            </a:r>
            <a:r>
              <a:rPr sz="1800" spc="-5" dirty="0">
                <a:latin typeface="Times New Roman"/>
                <a:cs typeface="Times New Roman"/>
              </a:rPr>
              <a:t> Utility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34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68425"/>
            <a:ext cx="5474970" cy="3895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62915">
              <a:lnSpc>
                <a:spcPct val="1082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Marketing </a:t>
            </a:r>
            <a:r>
              <a:rPr sz="1800" spc="-5" dirty="0">
                <a:latin typeface="Times New Roman"/>
                <a:cs typeface="Times New Roman"/>
              </a:rPr>
              <a:t>is productive,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spc="-10" dirty="0">
                <a:latin typeface="Times New Roman"/>
                <a:cs typeface="Times New Roman"/>
              </a:rPr>
              <a:t>as </a:t>
            </a:r>
            <a:r>
              <a:rPr sz="1800" spc="-5" dirty="0">
                <a:latin typeface="Times New Roman"/>
                <a:cs typeface="Times New Roman"/>
              </a:rPr>
              <a:t>necessary as the  </a:t>
            </a:r>
            <a:r>
              <a:rPr sz="1800" dirty="0">
                <a:latin typeface="Times New Roman"/>
                <a:cs typeface="Times New Roman"/>
              </a:rPr>
              <a:t>farm </a:t>
            </a:r>
            <a:r>
              <a:rPr sz="1800" spc="-5" dirty="0">
                <a:latin typeface="Times New Roman"/>
                <a:cs typeface="Times New Roman"/>
              </a:rPr>
              <a:t>production. </a:t>
            </a:r>
            <a:r>
              <a:rPr sz="1800" dirty="0">
                <a:latin typeface="Times New Roman"/>
                <a:cs typeface="Times New Roman"/>
              </a:rPr>
              <a:t>It </a:t>
            </a:r>
            <a:r>
              <a:rPr sz="1800" spc="-5" dirty="0">
                <a:latin typeface="Times New Roman"/>
                <a:cs typeface="Times New Roman"/>
              </a:rPr>
              <a:t>is,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fact,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part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production itself, </a:t>
            </a:r>
            <a:r>
              <a:rPr sz="1800" dirty="0">
                <a:latin typeface="Times New Roman"/>
                <a:cs typeface="Times New Roman"/>
              </a:rPr>
              <a:t>for  production </a:t>
            </a:r>
            <a:r>
              <a:rPr sz="1800" spc="-5" dirty="0">
                <a:latin typeface="Times New Roman"/>
                <a:cs typeface="Times New Roman"/>
              </a:rPr>
              <a:t>is complete </a:t>
            </a:r>
            <a:r>
              <a:rPr sz="1800" spc="-10" dirty="0">
                <a:latin typeface="Times New Roman"/>
                <a:cs typeface="Times New Roman"/>
              </a:rPr>
              <a:t>only </a:t>
            </a:r>
            <a:r>
              <a:rPr sz="1800" spc="-5" dirty="0">
                <a:latin typeface="Times New Roman"/>
                <a:cs typeface="Times New Roman"/>
              </a:rPr>
              <a:t>when </a:t>
            </a:r>
            <a:r>
              <a:rPr sz="1800" dirty="0">
                <a:latin typeface="Times New Roman"/>
                <a:cs typeface="Times New Roman"/>
              </a:rPr>
              <a:t>the product </a:t>
            </a:r>
            <a:r>
              <a:rPr sz="1800" spc="-5" dirty="0">
                <a:latin typeface="Times New Roman"/>
                <a:cs typeface="Times New Roman"/>
              </a:rPr>
              <a:t>reaches </a:t>
            </a:r>
            <a:r>
              <a:rPr sz="1800" dirty="0">
                <a:latin typeface="Times New Roman"/>
                <a:cs typeface="Times New Roman"/>
              </a:rPr>
              <a:t>a  </a:t>
            </a:r>
            <a:r>
              <a:rPr sz="1800" spc="-5" dirty="0">
                <a:latin typeface="Times New Roman"/>
                <a:cs typeface="Times New Roman"/>
              </a:rPr>
              <a:t>place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form and at the </a:t>
            </a:r>
            <a:r>
              <a:rPr sz="1800" spc="-5" dirty="0">
                <a:latin typeface="Times New Roman"/>
                <a:cs typeface="Times New Roman"/>
              </a:rPr>
              <a:t>time required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the  consumers. </a:t>
            </a:r>
            <a:r>
              <a:rPr sz="1800" dirty="0">
                <a:latin typeface="Times New Roman"/>
                <a:cs typeface="Times New Roman"/>
              </a:rPr>
              <a:t>Marketing adds cost to </a:t>
            </a:r>
            <a:r>
              <a:rPr sz="1800" spc="-5" dirty="0">
                <a:latin typeface="Times New Roman"/>
                <a:cs typeface="Times New Roman"/>
              </a:rPr>
              <a:t>the product, but, </a:t>
            </a:r>
            <a:r>
              <a:rPr sz="1800" dirty="0">
                <a:latin typeface="Times New Roman"/>
                <a:cs typeface="Times New Roman"/>
              </a:rPr>
              <a:t>at the  </a:t>
            </a:r>
            <a:r>
              <a:rPr sz="1800" spc="-5" dirty="0">
                <a:latin typeface="Times New Roman"/>
                <a:cs typeface="Times New Roman"/>
              </a:rPr>
              <a:t>same time, </a:t>
            </a:r>
            <a:r>
              <a:rPr sz="1800" dirty="0">
                <a:latin typeface="Times New Roman"/>
                <a:cs typeface="Times New Roman"/>
              </a:rPr>
              <a:t>it </a:t>
            </a:r>
            <a:r>
              <a:rPr sz="1800" spc="-5" dirty="0">
                <a:latin typeface="Times New Roman"/>
                <a:cs typeface="Times New Roman"/>
              </a:rPr>
              <a:t>adds </a:t>
            </a:r>
            <a:r>
              <a:rPr sz="1800" dirty="0">
                <a:latin typeface="Times New Roman"/>
                <a:cs typeface="Times New Roman"/>
              </a:rPr>
              <a:t>utilities to the </a:t>
            </a:r>
            <a:r>
              <a:rPr sz="1800" spc="-5" dirty="0">
                <a:latin typeface="Times New Roman"/>
                <a:cs typeface="Times New Roman"/>
              </a:rPr>
              <a:t>product. </a:t>
            </a:r>
            <a:r>
              <a:rPr sz="1800" dirty="0">
                <a:latin typeface="Times New Roman"/>
                <a:cs typeface="Times New Roman"/>
              </a:rPr>
              <a:t>The following  four </a:t>
            </a:r>
            <a:r>
              <a:rPr sz="1800" spc="-5" dirty="0">
                <a:latin typeface="Times New Roman"/>
                <a:cs typeface="Times New Roman"/>
              </a:rPr>
              <a:t>types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utilities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the product </a:t>
            </a:r>
            <a:r>
              <a:rPr sz="1800" dirty="0">
                <a:latin typeface="Times New Roman"/>
                <a:cs typeface="Times New Roman"/>
              </a:rPr>
              <a:t>are </a:t>
            </a:r>
            <a:r>
              <a:rPr sz="1800" spc="-5" dirty="0">
                <a:latin typeface="Times New Roman"/>
                <a:cs typeface="Times New Roman"/>
              </a:rPr>
              <a:t>created </a:t>
            </a:r>
            <a:r>
              <a:rPr sz="1800" spc="-10" dirty="0">
                <a:latin typeface="Times New Roman"/>
                <a:cs typeface="Times New Roman"/>
              </a:rPr>
              <a:t>by  </a:t>
            </a:r>
            <a:r>
              <a:rPr sz="1800" spc="-5" dirty="0">
                <a:latin typeface="Times New Roman"/>
                <a:cs typeface="Times New Roman"/>
              </a:rPr>
              <a:t>marketing:</a:t>
            </a:r>
            <a:endParaRPr sz="1800">
              <a:latin typeface="Times New Roman"/>
              <a:cs typeface="Times New Roman"/>
            </a:endParaRPr>
          </a:p>
          <a:p>
            <a:pPr marL="15240" marR="22225" indent="459740">
              <a:lnSpc>
                <a:spcPct val="108200"/>
              </a:lnSpc>
              <a:spcBef>
                <a:spcPts val="90"/>
              </a:spcBef>
              <a:tabLst>
                <a:tab pos="929640" algn="l"/>
              </a:tabLst>
            </a:pPr>
            <a:r>
              <a:rPr sz="1400" spc="-5" dirty="0">
                <a:latin typeface="Carlito"/>
                <a:cs typeface="Carlito"/>
              </a:rPr>
              <a:t>(a)	</a:t>
            </a:r>
            <a:r>
              <a:rPr sz="1800" dirty="0">
                <a:latin typeface="Times New Roman"/>
                <a:cs typeface="Times New Roman"/>
              </a:rPr>
              <a:t>Form Utility: </a:t>
            </a:r>
            <a:r>
              <a:rPr sz="1800" spc="-5" dirty="0">
                <a:latin typeface="Times New Roman"/>
                <a:cs typeface="Times New Roman"/>
              </a:rPr>
              <a:t>The processing function </a:t>
            </a:r>
            <a:r>
              <a:rPr sz="1800" dirty="0">
                <a:latin typeface="Times New Roman"/>
                <a:cs typeface="Times New Roman"/>
              </a:rPr>
              <a:t>adds form  </a:t>
            </a:r>
            <a:r>
              <a:rPr sz="1800" spc="-5" dirty="0">
                <a:latin typeface="Times New Roman"/>
                <a:cs typeface="Times New Roman"/>
              </a:rPr>
              <a:t>utility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the product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changing </a:t>
            </a:r>
            <a:r>
              <a:rPr sz="1800" dirty="0">
                <a:latin typeface="Times New Roman"/>
                <a:cs typeface="Times New Roman"/>
              </a:rPr>
              <a:t>the raw </a:t>
            </a:r>
            <a:r>
              <a:rPr sz="1800" spc="-5" dirty="0">
                <a:latin typeface="Times New Roman"/>
                <a:cs typeface="Times New Roman"/>
              </a:rPr>
              <a:t>material </a:t>
            </a:r>
            <a:r>
              <a:rPr sz="1800" dirty="0">
                <a:latin typeface="Times New Roman"/>
                <a:cs typeface="Times New Roman"/>
              </a:rPr>
              <a:t>into a  finished </a:t>
            </a:r>
            <a:r>
              <a:rPr sz="1800" spc="-5" dirty="0">
                <a:latin typeface="Times New Roman"/>
                <a:cs typeface="Times New Roman"/>
              </a:rPr>
              <a:t>form. With </a:t>
            </a:r>
            <a:r>
              <a:rPr sz="1800" dirty="0">
                <a:latin typeface="Times New Roman"/>
                <a:cs typeface="Times New Roman"/>
              </a:rPr>
              <a:t>this </a:t>
            </a:r>
            <a:r>
              <a:rPr sz="1800" spc="-5" dirty="0">
                <a:latin typeface="Times New Roman"/>
                <a:cs typeface="Times New Roman"/>
              </a:rPr>
              <a:t>change, the product becomes more  </a:t>
            </a:r>
            <a:r>
              <a:rPr sz="1800" dirty="0">
                <a:latin typeface="Times New Roman"/>
                <a:cs typeface="Times New Roman"/>
              </a:rPr>
              <a:t>useful </a:t>
            </a:r>
            <a:r>
              <a:rPr sz="1800" spc="-5" dirty="0">
                <a:latin typeface="Times New Roman"/>
                <a:cs typeface="Times New Roman"/>
              </a:rPr>
              <a:t>than it IS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form in which it </a:t>
            </a:r>
            <a:r>
              <a:rPr sz="1800" spc="-5" dirty="0">
                <a:latin typeface="Times New Roman"/>
                <a:cs typeface="Times New Roman"/>
              </a:rPr>
              <a:t>is produced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dirty="0">
                <a:latin typeface="Times New Roman"/>
                <a:cs typeface="Times New Roman"/>
              </a:rPr>
              <a:t>the  </a:t>
            </a:r>
            <a:r>
              <a:rPr sz="1800" spc="-5" dirty="0">
                <a:latin typeface="Times New Roman"/>
                <a:cs typeface="Times New Roman"/>
              </a:rPr>
              <a:t>farmer. For example, </a:t>
            </a:r>
            <a:r>
              <a:rPr sz="1800" dirty="0">
                <a:latin typeface="Times New Roman"/>
                <a:cs typeface="Times New Roman"/>
              </a:rPr>
              <a:t>through processing, </a:t>
            </a:r>
            <a:r>
              <a:rPr sz="1800" spc="-5" dirty="0">
                <a:latin typeface="Times New Roman"/>
                <a:cs typeface="Times New Roman"/>
              </a:rPr>
              <a:t>oilseeds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are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35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868425"/>
            <a:ext cx="5415280" cy="18313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80340" algn="just">
              <a:lnSpc>
                <a:spcPct val="108100"/>
              </a:lnSpc>
              <a:spcBef>
                <a:spcPts val="105"/>
              </a:spcBef>
            </a:pPr>
            <a:r>
              <a:rPr sz="1800" spc="-5" dirty="0">
                <a:latin typeface="Times New Roman"/>
                <a:cs typeface="Times New Roman"/>
              </a:rPr>
              <a:t>converted into </a:t>
            </a:r>
            <a:r>
              <a:rPr sz="1800" spc="-10" dirty="0">
                <a:latin typeface="Times New Roman"/>
                <a:cs typeface="Times New Roman"/>
              </a:rPr>
              <a:t>oil, </a:t>
            </a:r>
            <a:r>
              <a:rPr sz="1800" spc="-5" dirty="0">
                <a:latin typeface="Times New Roman"/>
                <a:cs typeface="Times New Roman"/>
              </a:rPr>
              <a:t>sugarcane into </a:t>
            </a:r>
            <a:r>
              <a:rPr sz="1800" dirty="0">
                <a:latin typeface="Times New Roman"/>
                <a:cs typeface="Times New Roman"/>
              </a:rPr>
              <a:t>sugar, </a:t>
            </a:r>
            <a:r>
              <a:rPr sz="1800" spc="-5" dirty="0">
                <a:latin typeface="Times New Roman"/>
                <a:cs typeface="Times New Roman"/>
              </a:rPr>
              <a:t>cotton into cloth 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wheat </a:t>
            </a:r>
            <a:r>
              <a:rPr sz="1800" dirty="0">
                <a:latin typeface="Times New Roman"/>
                <a:cs typeface="Times New Roman"/>
              </a:rPr>
              <a:t>into </a:t>
            </a:r>
            <a:r>
              <a:rPr sz="1800" spc="-5" dirty="0">
                <a:latin typeface="Times New Roman"/>
                <a:cs typeface="Times New Roman"/>
              </a:rPr>
              <a:t>flour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bread. The processed </a:t>
            </a:r>
            <a:r>
              <a:rPr sz="1800" spc="-10" dirty="0">
                <a:latin typeface="Times New Roman"/>
                <a:cs typeface="Times New Roman"/>
              </a:rPr>
              <a:t>forms </a:t>
            </a:r>
            <a:r>
              <a:rPr sz="1800" dirty="0">
                <a:latin typeface="Times New Roman"/>
                <a:cs typeface="Times New Roman"/>
              </a:rPr>
              <a:t>are  </a:t>
            </a:r>
            <a:r>
              <a:rPr sz="1800" spc="-5" dirty="0">
                <a:latin typeface="Times New Roman"/>
                <a:cs typeface="Times New Roman"/>
              </a:rPr>
              <a:t>more </a:t>
            </a:r>
            <a:r>
              <a:rPr sz="1800" dirty="0">
                <a:latin typeface="Times New Roman"/>
                <a:cs typeface="Times New Roman"/>
              </a:rPr>
              <a:t>useful </a:t>
            </a:r>
            <a:r>
              <a:rPr sz="1800" spc="-5" dirty="0">
                <a:latin typeface="Times New Roman"/>
                <a:cs typeface="Times New Roman"/>
              </a:rPr>
              <a:t>than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original </a:t>
            </a:r>
            <a:r>
              <a:rPr sz="1800" dirty="0">
                <a:latin typeface="Times New Roman"/>
                <a:cs typeface="Times New Roman"/>
              </a:rPr>
              <a:t>raw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materials.</a:t>
            </a:r>
            <a:endParaRPr sz="1800">
              <a:latin typeface="Times New Roman"/>
              <a:cs typeface="Times New Roman"/>
            </a:endParaRPr>
          </a:p>
          <a:p>
            <a:pPr marL="12700" marR="5080" indent="459740">
              <a:lnSpc>
                <a:spcPct val="108100"/>
              </a:lnSpc>
              <a:spcBef>
                <a:spcPts val="209"/>
              </a:spcBef>
              <a:tabLst>
                <a:tab pos="926465" algn="l"/>
              </a:tabLst>
            </a:pPr>
            <a:r>
              <a:rPr sz="1400" spc="-10" dirty="0">
                <a:latin typeface="Carlito"/>
                <a:cs typeface="Carlito"/>
              </a:rPr>
              <a:t>(b)	</a:t>
            </a:r>
            <a:r>
              <a:rPr sz="1800" dirty="0">
                <a:latin typeface="Times New Roman"/>
                <a:cs typeface="Times New Roman"/>
              </a:rPr>
              <a:t>Place Utility: </a:t>
            </a:r>
            <a:r>
              <a:rPr sz="1800" spc="-5" dirty="0">
                <a:latin typeface="Times New Roman"/>
                <a:cs typeface="Times New Roman"/>
              </a:rPr>
              <a:t>The transportation </a:t>
            </a:r>
            <a:r>
              <a:rPr sz="1800" dirty="0">
                <a:latin typeface="Times New Roman"/>
                <a:cs typeface="Times New Roman"/>
              </a:rPr>
              <a:t>function adds  </a:t>
            </a:r>
            <a:r>
              <a:rPr sz="1800" spc="-5" dirty="0">
                <a:latin typeface="Times New Roman"/>
                <a:cs typeface="Times New Roman"/>
              </a:rPr>
              <a:t>place utility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products by </a:t>
            </a:r>
            <a:r>
              <a:rPr sz="1800" dirty="0">
                <a:latin typeface="Times New Roman"/>
                <a:cs typeface="Times New Roman"/>
              </a:rPr>
              <a:t>shifting them to a place of </a:t>
            </a:r>
            <a:r>
              <a:rPr sz="1800" spc="-5" dirty="0">
                <a:latin typeface="Times New Roman"/>
                <a:cs typeface="Times New Roman"/>
              </a:rPr>
              <a:t>need  </a:t>
            </a:r>
            <a:r>
              <a:rPr sz="1800" dirty="0">
                <a:latin typeface="Times New Roman"/>
                <a:cs typeface="Times New Roman"/>
              </a:rPr>
              <a:t>from the </a:t>
            </a:r>
            <a:r>
              <a:rPr sz="1800" spc="-5" dirty="0">
                <a:latin typeface="Times New Roman"/>
                <a:cs typeface="Times New Roman"/>
              </a:rPr>
              <a:t>place </a:t>
            </a:r>
            <a:r>
              <a:rPr sz="1800" spc="-1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plenty. Products command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higher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36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282" y="47193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37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3481" y="471931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68425"/>
            <a:ext cx="5495925" cy="3918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2705">
              <a:lnSpc>
                <a:spcPct val="1083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point of </a:t>
            </a:r>
            <a:r>
              <a:rPr sz="1800" spc="-5" dirty="0">
                <a:latin typeface="Times New Roman"/>
                <a:cs typeface="Times New Roman"/>
              </a:rPr>
              <a:t>production </a:t>
            </a:r>
            <a:r>
              <a:rPr sz="1800" dirty="0">
                <a:latin typeface="Times New Roman"/>
                <a:cs typeface="Times New Roman"/>
              </a:rPr>
              <a:t>to the point </a:t>
            </a:r>
            <a:r>
              <a:rPr sz="1800" spc="-10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consumption. </a:t>
            </a:r>
            <a:r>
              <a:rPr sz="1800" spc="-10" dirty="0">
                <a:latin typeface="Times New Roman"/>
                <a:cs typeface="Times New Roman"/>
              </a:rPr>
              <a:t>It </a:t>
            </a:r>
            <a:r>
              <a:rPr sz="1800" spc="-5" dirty="0">
                <a:latin typeface="Times New Roman"/>
                <a:cs typeface="Times New Roman"/>
              </a:rPr>
              <a:t>includes  </a:t>
            </a:r>
            <a:r>
              <a:rPr sz="1800" dirty="0">
                <a:latin typeface="Times New Roman"/>
                <a:cs typeface="Times New Roman"/>
              </a:rPr>
              <a:t>all activities </a:t>
            </a:r>
            <a:r>
              <a:rPr sz="1800" spc="-5" dirty="0">
                <a:latin typeface="Times New Roman"/>
                <a:cs typeface="Times New Roman"/>
              </a:rPr>
              <a:t>involved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the creation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time, place, </a:t>
            </a:r>
            <a:r>
              <a:rPr sz="1800" dirty="0">
                <a:latin typeface="Times New Roman"/>
                <a:cs typeface="Times New Roman"/>
              </a:rPr>
              <a:t>form  and </a:t>
            </a:r>
            <a:r>
              <a:rPr sz="1800" spc="-5" dirty="0">
                <a:latin typeface="Times New Roman"/>
                <a:cs typeface="Times New Roman"/>
              </a:rPr>
              <a:t>possession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utility.</a:t>
            </a:r>
            <a:endParaRPr sz="1800">
              <a:latin typeface="Times New Roman"/>
              <a:cs typeface="Times New Roman"/>
            </a:endParaRPr>
          </a:p>
          <a:p>
            <a:pPr marL="12700" marR="168910" indent="456565">
              <a:lnSpc>
                <a:spcPct val="108300"/>
              </a:lnSpc>
              <a:spcBef>
                <a:spcPts val="70"/>
              </a:spcBef>
            </a:pPr>
            <a:r>
              <a:rPr sz="1800" spc="-5" dirty="0">
                <a:latin typeface="Times New Roman"/>
                <a:cs typeface="Times New Roman"/>
              </a:rPr>
              <a:t>Philip Kotler </a:t>
            </a:r>
            <a:r>
              <a:rPr sz="1800" spc="-10" dirty="0">
                <a:latin typeface="Times New Roman"/>
                <a:cs typeface="Times New Roman"/>
              </a:rPr>
              <a:t>has </a:t>
            </a:r>
            <a:r>
              <a:rPr sz="1800" spc="-5" dirty="0">
                <a:latin typeface="Times New Roman"/>
                <a:cs typeface="Times New Roman"/>
              </a:rPr>
              <a:t>defined marketing as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human  activity directed </a:t>
            </a:r>
            <a:r>
              <a:rPr sz="1800" dirty="0">
                <a:latin typeface="Times New Roman"/>
                <a:cs typeface="Times New Roman"/>
              </a:rPr>
              <a:t>at </a:t>
            </a:r>
            <a:r>
              <a:rPr sz="1800" spc="-5" dirty="0">
                <a:latin typeface="Times New Roman"/>
                <a:cs typeface="Times New Roman"/>
              </a:rPr>
              <a:t>satisfying </a:t>
            </a:r>
            <a:r>
              <a:rPr sz="1800" dirty="0">
                <a:latin typeface="Times New Roman"/>
                <a:cs typeface="Times New Roman"/>
              </a:rPr>
              <a:t>the needs and </a:t>
            </a:r>
            <a:r>
              <a:rPr sz="1800" spc="-5" dirty="0">
                <a:latin typeface="Times New Roman"/>
                <a:cs typeface="Times New Roman"/>
              </a:rPr>
              <a:t>wants </a:t>
            </a:r>
            <a:r>
              <a:rPr sz="1800" dirty="0">
                <a:latin typeface="Times New Roman"/>
                <a:cs typeface="Times New Roman"/>
              </a:rPr>
              <a:t>through  </a:t>
            </a:r>
            <a:r>
              <a:rPr sz="1800" spc="-5" dirty="0">
                <a:latin typeface="Times New Roman"/>
                <a:cs typeface="Times New Roman"/>
              </a:rPr>
              <a:t>exchange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process.</a:t>
            </a:r>
            <a:endParaRPr sz="1800">
              <a:latin typeface="Times New Roman"/>
              <a:cs typeface="Times New Roman"/>
            </a:endParaRPr>
          </a:p>
          <a:p>
            <a:pPr marL="12700" marR="118110">
              <a:lnSpc>
                <a:spcPct val="108100"/>
              </a:lnSpc>
              <a:spcBef>
                <a:spcPts val="90"/>
              </a:spcBef>
            </a:pPr>
            <a:r>
              <a:rPr sz="1800" spc="-5" dirty="0">
                <a:latin typeface="Times New Roman"/>
                <a:cs typeface="Times New Roman"/>
              </a:rPr>
              <a:t>American Marketing Association </a:t>
            </a:r>
            <a:r>
              <a:rPr sz="1800" dirty="0">
                <a:latin typeface="Times New Roman"/>
                <a:cs typeface="Times New Roman"/>
              </a:rPr>
              <a:t>defined </a:t>
            </a:r>
            <a:r>
              <a:rPr sz="1800" spc="-5" dirty="0">
                <a:latin typeface="Times New Roman"/>
                <a:cs typeface="Times New Roman"/>
              </a:rPr>
              <a:t>marketing as the  performance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business activities </a:t>
            </a:r>
            <a:r>
              <a:rPr sz="1800" dirty="0">
                <a:latin typeface="Times New Roman"/>
                <a:cs typeface="Times New Roman"/>
              </a:rPr>
              <a:t>that </a:t>
            </a:r>
            <a:r>
              <a:rPr sz="1800" spc="-5" dirty="0">
                <a:latin typeface="Times New Roman"/>
                <a:cs typeface="Times New Roman"/>
              </a:rPr>
              <a:t>directs the </a:t>
            </a:r>
            <a:r>
              <a:rPr sz="1800" dirty="0">
                <a:latin typeface="Times New Roman"/>
                <a:cs typeface="Times New Roman"/>
              </a:rPr>
              <a:t>flow of  goods and </a:t>
            </a:r>
            <a:r>
              <a:rPr sz="1800" spc="-5" dirty="0">
                <a:latin typeface="Times New Roman"/>
                <a:cs typeface="Times New Roman"/>
              </a:rPr>
              <a:t>services </a:t>
            </a:r>
            <a:r>
              <a:rPr sz="1800" dirty="0">
                <a:latin typeface="Times New Roman"/>
                <a:cs typeface="Times New Roman"/>
              </a:rPr>
              <a:t>from </a:t>
            </a:r>
            <a:r>
              <a:rPr sz="1800" spc="-5" dirty="0">
                <a:latin typeface="Times New Roman"/>
                <a:cs typeface="Times New Roman"/>
              </a:rPr>
              <a:t>producers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users.</a:t>
            </a:r>
            <a:endParaRPr sz="1800">
              <a:latin typeface="Times New Roman"/>
              <a:cs typeface="Times New Roman"/>
            </a:endParaRPr>
          </a:p>
          <a:p>
            <a:pPr marL="12700" marR="5080" indent="456565">
              <a:lnSpc>
                <a:spcPct val="108300"/>
              </a:lnSpc>
              <a:spcBef>
                <a:spcPts val="85"/>
              </a:spcBef>
            </a:pPr>
            <a:r>
              <a:rPr sz="1800" spc="-5" dirty="0">
                <a:latin typeface="Times New Roman"/>
                <a:cs typeface="Times New Roman"/>
              </a:rPr>
              <a:t>According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Thomsen,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study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agricultural  marketing comprises </a:t>
            </a:r>
            <a:r>
              <a:rPr sz="1800" dirty="0">
                <a:latin typeface="Times New Roman"/>
                <a:cs typeface="Times New Roman"/>
              </a:rPr>
              <a:t>all </a:t>
            </a:r>
            <a:r>
              <a:rPr sz="1800" spc="-5" dirty="0">
                <a:latin typeface="Times New Roman"/>
                <a:cs typeface="Times New Roman"/>
              </a:rPr>
              <a:t>the operations, </a:t>
            </a:r>
            <a:r>
              <a:rPr sz="1800" dirty="0">
                <a:latin typeface="Times New Roman"/>
                <a:cs typeface="Times New Roman"/>
              </a:rPr>
              <a:t>and the agencies  conducting </a:t>
            </a:r>
            <a:r>
              <a:rPr sz="1800" spc="-5" dirty="0">
                <a:latin typeface="Times New Roman"/>
                <a:cs typeface="Times New Roman"/>
              </a:rPr>
              <a:t>them, </a:t>
            </a:r>
            <a:r>
              <a:rPr sz="1800" dirty="0">
                <a:latin typeface="Times New Roman"/>
                <a:cs typeface="Times New Roman"/>
              </a:rPr>
              <a:t>involved in the </a:t>
            </a:r>
            <a:r>
              <a:rPr sz="1800" spc="-5" dirty="0">
                <a:latin typeface="Times New Roman"/>
                <a:cs typeface="Times New Roman"/>
              </a:rPr>
              <a:t>movement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farm  </a:t>
            </a:r>
            <a:r>
              <a:rPr sz="1800" dirty="0">
                <a:latin typeface="Times New Roman"/>
                <a:cs typeface="Times New Roman"/>
              </a:rPr>
              <a:t>produced foods, </a:t>
            </a:r>
            <a:r>
              <a:rPr sz="1800" spc="-5" dirty="0">
                <a:latin typeface="Times New Roman"/>
                <a:cs typeface="Times New Roman"/>
              </a:rPr>
              <a:t>raw materials and </a:t>
            </a:r>
            <a:r>
              <a:rPr sz="1800" dirty="0">
                <a:latin typeface="Times New Roman"/>
                <a:cs typeface="Times New Roman"/>
              </a:rPr>
              <a:t>their </a:t>
            </a:r>
            <a:r>
              <a:rPr sz="1800" spc="-5" dirty="0">
                <a:latin typeface="Times New Roman"/>
                <a:cs typeface="Times New Roman"/>
              </a:rPr>
              <a:t>derivatives, </a:t>
            </a:r>
            <a:r>
              <a:rPr sz="1800" dirty="0">
                <a:latin typeface="Times New Roman"/>
                <a:cs typeface="Times New Roman"/>
              </a:rPr>
              <a:t>such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3481" y="471931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68425"/>
            <a:ext cx="5492750" cy="3616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76884">
              <a:lnSpc>
                <a:spcPct val="1083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textiles, from the </a:t>
            </a:r>
            <a:r>
              <a:rPr sz="1800" spc="-5" dirty="0">
                <a:latin typeface="Times New Roman"/>
                <a:cs typeface="Times New Roman"/>
              </a:rPr>
              <a:t>farms </a:t>
            </a:r>
            <a:r>
              <a:rPr sz="1800" dirty="0">
                <a:latin typeface="Times New Roman"/>
                <a:cs typeface="Times New Roman"/>
              </a:rPr>
              <a:t>to the </a:t>
            </a:r>
            <a:r>
              <a:rPr sz="1800" spc="-5" dirty="0">
                <a:latin typeface="Times New Roman"/>
                <a:cs typeface="Times New Roman"/>
              </a:rPr>
              <a:t>final consumers, and </a:t>
            </a:r>
            <a:r>
              <a:rPr sz="1800" dirty="0">
                <a:latin typeface="Times New Roman"/>
                <a:cs typeface="Times New Roman"/>
              </a:rPr>
              <a:t>the  effects of such </a:t>
            </a:r>
            <a:r>
              <a:rPr sz="1800" spc="-5" dirty="0">
                <a:latin typeface="Times New Roman"/>
                <a:cs typeface="Times New Roman"/>
              </a:rPr>
              <a:t>operations </a:t>
            </a:r>
            <a:r>
              <a:rPr sz="180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farmers, middlemen </a:t>
            </a:r>
            <a:r>
              <a:rPr sz="1800" dirty="0">
                <a:latin typeface="Times New Roman"/>
                <a:cs typeface="Times New Roman"/>
              </a:rPr>
              <a:t>and  </a:t>
            </a:r>
            <a:r>
              <a:rPr sz="1800" spc="-5" dirty="0">
                <a:latin typeface="Times New Roman"/>
                <a:cs typeface="Times New Roman"/>
              </a:rPr>
              <a:t>consumers.</a:t>
            </a:r>
            <a:endParaRPr sz="1800">
              <a:latin typeface="Times New Roman"/>
              <a:cs typeface="Times New Roman"/>
            </a:endParaRPr>
          </a:p>
          <a:p>
            <a:pPr marL="12700" marR="5080" indent="456565">
              <a:lnSpc>
                <a:spcPct val="108200"/>
              </a:lnSpc>
              <a:spcBef>
                <a:spcPts val="219"/>
              </a:spcBef>
            </a:pPr>
            <a:r>
              <a:rPr sz="1800" spc="-5" dirty="0">
                <a:latin typeface="Times New Roman"/>
                <a:cs typeface="Times New Roman"/>
              </a:rPr>
              <a:t>Agricultural marketing is the study </a:t>
            </a:r>
            <a:r>
              <a:rPr sz="1800" spc="-1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all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activities,  </a:t>
            </a:r>
            <a:r>
              <a:rPr sz="1800" dirty="0">
                <a:latin typeface="Times New Roman"/>
                <a:cs typeface="Times New Roman"/>
              </a:rPr>
              <a:t>agencies and policies </a:t>
            </a:r>
            <a:r>
              <a:rPr sz="1800" spc="-5" dirty="0">
                <a:latin typeface="Times New Roman"/>
                <a:cs typeface="Times New Roman"/>
              </a:rPr>
              <a:t>involved </a:t>
            </a:r>
            <a:r>
              <a:rPr sz="1800" dirty="0">
                <a:latin typeface="Times New Roman"/>
                <a:cs typeface="Times New Roman"/>
              </a:rPr>
              <a:t>in the </a:t>
            </a:r>
            <a:r>
              <a:rPr sz="1800" spc="-5" dirty="0">
                <a:latin typeface="Times New Roman"/>
                <a:cs typeface="Times New Roman"/>
              </a:rPr>
              <a:t>procurement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farm  </a:t>
            </a:r>
            <a:r>
              <a:rPr sz="1800" dirty="0">
                <a:latin typeface="Times New Roman"/>
                <a:cs typeface="Times New Roman"/>
              </a:rPr>
              <a:t>inputs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farmers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the movement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agricultural  </a:t>
            </a:r>
            <a:r>
              <a:rPr sz="1800" dirty="0">
                <a:latin typeface="Times New Roman"/>
                <a:cs typeface="Times New Roman"/>
              </a:rPr>
              <a:t>products from </a:t>
            </a:r>
            <a:r>
              <a:rPr sz="1800" spc="-5" dirty="0">
                <a:latin typeface="Times New Roman"/>
                <a:cs typeface="Times New Roman"/>
              </a:rPr>
              <a:t>the farms </a:t>
            </a:r>
            <a:r>
              <a:rPr sz="1800" dirty="0">
                <a:latin typeface="Times New Roman"/>
                <a:cs typeface="Times New Roman"/>
              </a:rPr>
              <a:t>to the </a:t>
            </a:r>
            <a:r>
              <a:rPr sz="1800" spc="-5" dirty="0">
                <a:latin typeface="Times New Roman"/>
                <a:cs typeface="Times New Roman"/>
              </a:rPr>
              <a:t>consumers.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agricultural  marketing system is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link between </a:t>
            </a:r>
            <a:r>
              <a:rPr sz="1800" dirty="0">
                <a:latin typeface="Times New Roman"/>
                <a:cs typeface="Times New Roman"/>
              </a:rPr>
              <a:t>the farm and the </a:t>
            </a:r>
            <a:r>
              <a:rPr sz="1800" spc="5" dirty="0">
                <a:latin typeface="Times New Roman"/>
                <a:cs typeface="Times New Roman"/>
              </a:rPr>
              <a:t>non-  </a:t>
            </a:r>
            <a:r>
              <a:rPr sz="1800" dirty="0">
                <a:latin typeface="Times New Roman"/>
                <a:cs typeface="Times New Roman"/>
              </a:rPr>
              <a:t>farm </a:t>
            </a:r>
            <a:r>
              <a:rPr sz="1800" spc="-5" dirty="0">
                <a:latin typeface="Times New Roman"/>
                <a:cs typeface="Times New Roman"/>
              </a:rPr>
              <a:t>sectors. </a:t>
            </a:r>
            <a:r>
              <a:rPr sz="1800" dirty="0">
                <a:latin typeface="Times New Roman"/>
                <a:cs typeface="Times New Roman"/>
              </a:rPr>
              <a:t>It </a:t>
            </a:r>
            <a:r>
              <a:rPr sz="1800" spc="-5" dirty="0">
                <a:latin typeface="Times New Roman"/>
                <a:cs typeface="Times New Roman"/>
              </a:rPr>
              <a:t>includes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organization </a:t>
            </a:r>
            <a:r>
              <a:rPr sz="1800" dirty="0">
                <a:latin typeface="Times New Roman"/>
                <a:cs typeface="Times New Roman"/>
              </a:rPr>
              <a:t>of agricultural  </a:t>
            </a:r>
            <a:r>
              <a:rPr sz="1800" spc="-5" dirty="0">
                <a:latin typeface="Times New Roman"/>
                <a:cs typeface="Times New Roman"/>
              </a:rPr>
              <a:t>raw materials supply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processing </a:t>
            </a:r>
            <a:r>
              <a:rPr sz="1800" dirty="0">
                <a:latin typeface="Times New Roman"/>
                <a:cs typeface="Times New Roman"/>
              </a:rPr>
              <a:t>industries, </a:t>
            </a:r>
            <a:r>
              <a:rPr sz="1800" spc="-5" dirty="0">
                <a:latin typeface="Times New Roman"/>
                <a:cs typeface="Times New Roman"/>
              </a:rPr>
              <a:t>the  assessment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demand </a:t>
            </a:r>
            <a:r>
              <a:rPr sz="1800" dirty="0">
                <a:latin typeface="Times New Roman"/>
                <a:cs typeface="Times New Roman"/>
              </a:rPr>
              <a:t>for farm </a:t>
            </a:r>
            <a:r>
              <a:rPr sz="1800" spc="-5" dirty="0">
                <a:latin typeface="Times New Roman"/>
                <a:cs typeface="Times New Roman"/>
              </a:rPr>
              <a:t>inputs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10" dirty="0">
                <a:latin typeface="Times New Roman"/>
                <a:cs typeface="Times New Roman"/>
              </a:rPr>
              <a:t>raw </a:t>
            </a:r>
            <a:r>
              <a:rPr sz="1800" spc="-5" dirty="0">
                <a:latin typeface="Times New Roman"/>
                <a:cs typeface="Times New Roman"/>
              </a:rPr>
              <a:t>materials, 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the policy </a:t>
            </a:r>
            <a:r>
              <a:rPr sz="1800" dirty="0">
                <a:latin typeface="Times New Roman"/>
                <a:cs typeface="Times New Roman"/>
              </a:rPr>
              <a:t>relating to the </a:t>
            </a:r>
            <a:r>
              <a:rPr sz="1800" spc="-5" dirty="0">
                <a:latin typeface="Times New Roman"/>
                <a:cs typeface="Times New Roman"/>
              </a:rPr>
              <a:t>marketing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farm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products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3481" y="471931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68425"/>
            <a:ext cx="5509895" cy="3884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2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sector requires fertilizers, pesticides, farm equipments,  machinery, diesel, electricity, </a:t>
            </a:r>
            <a:r>
              <a:rPr sz="1800" dirty="0">
                <a:latin typeface="Times New Roman"/>
                <a:cs typeface="Times New Roman"/>
              </a:rPr>
              <a:t>packing </a:t>
            </a:r>
            <a:r>
              <a:rPr sz="1800" spc="-5" dirty="0">
                <a:latin typeface="Times New Roman"/>
                <a:cs typeface="Times New Roman"/>
              </a:rPr>
              <a:t>material and repair  </a:t>
            </a:r>
            <a:r>
              <a:rPr sz="1800" dirty="0">
                <a:latin typeface="Times New Roman"/>
                <a:cs typeface="Times New Roman"/>
              </a:rPr>
              <a:t>services </a:t>
            </a:r>
            <a:r>
              <a:rPr sz="1800" spc="-5" dirty="0">
                <a:latin typeface="Times New Roman"/>
                <a:cs typeface="Times New Roman"/>
              </a:rPr>
              <a:t>which are produced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supplied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industry  </a:t>
            </a:r>
            <a:r>
              <a:rPr sz="1800" dirty="0">
                <a:latin typeface="Times New Roman"/>
                <a:cs typeface="Times New Roman"/>
              </a:rPr>
              <a:t>and non-farm </a:t>
            </a:r>
            <a:r>
              <a:rPr sz="1800" spc="-5" dirty="0">
                <a:latin typeface="Times New Roman"/>
                <a:cs typeface="Times New Roman"/>
              </a:rPr>
              <a:t>enterprises. The expansion </a:t>
            </a:r>
            <a:r>
              <a:rPr sz="1800" dirty="0">
                <a:latin typeface="Times New Roman"/>
                <a:cs typeface="Times New Roman"/>
              </a:rPr>
              <a:t>in the </a:t>
            </a:r>
            <a:r>
              <a:rPr sz="1800" spc="-5" dirty="0">
                <a:latin typeface="Times New Roman"/>
                <a:cs typeface="Times New Roman"/>
              </a:rPr>
              <a:t>size </a:t>
            </a:r>
            <a:r>
              <a:rPr sz="1800" dirty="0">
                <a:latin typeface="Times New Roman"/>
                <a:cs typeface="Times New Roman"/>
              </a:rPr>
              <a:t>of farm  output </a:t>
            </a:r>
            <a:r>
              <a:rPr sz="1800" spc="-5" dirty="0">
                <a:latin typeface="Times New Roman"/>
                <a:cs typeface="Times New Roman"/>
              </a:rPr>
              <a:t>stimulates </a:t>
            </a:r>
            <a:r>
              <a:rPr sz="1800" dirty="0">
                <a:latin typeface="Times New Roman"/>
                <a:cs typeface="Times New Roman"/>
              </a:rPr>
              <a:t>forward </a:t>
            </a:r>
            <a:r>
              <a:rPr sz="1800" spc="-5" dirty="0">
                <a:latin typeface="Times New Roman"/>
                <a:cs typeface="Times New Roman"/>
              </a:rPr>
              <a:t>linkages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providing surpluses  of </a:t>
            </a:r>
            <a:r>
              <a:rPr sz="1800" dirty="0">
                <a:latin typeface="Times New Roman"/>
                <a:cs typeface="Times New Roman"/>
              </a:rPr>
              <a:t>food and </a:t>
            </a:r>
            <a:r>
              <a:rPr sz="1800" spc="-5" dirty="0">
                <a:latin typeface="Times New Roman"/>
                <a:cs typeface="Times New Roman"/>
              </a:rPr>
              <a:t>natural fibres which </a:t>
            </a:r>
            <a:r>
              <a:rPr sz="1800" dirty="0">
                <a:latin typeface="Times New Roman"/>
                <a:cs typeface="Times New Roman"/>
              </a:rPr>
              <a:t>require </a:t>
            </a:r>
            <a:r>
              <a:rPr sz="1800" spc="-5" dirty="0">
                <a:latin typeface="Times New Roman"/>
                <a:cs typeface="Times New Roman"/>
              </a:rPr>
              <a:t>transportation,  </a:t>
            </a:r>
            <a:r>
              <a:rPr sz="1800" dirty="0">
                <a:latin typeface="Times New Roman"/>
                <a:cs typeface="Times New Roman"/>
              </a:rPr>
              <a:t>storage, milling or </a:t>
            </a:r>
            <a:r>
              <a:rPr sz="1800" spc="-5" dirty="0">
                <a:latin typeface="Times New Roman"/>
                <a:cs typeface="Times New Roman"/>
              </a:rPr>
              <a:t>processing, packaging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retailing </a:t>
            </a:r>
            <a:r>
              <a:rPr sz="1800" dirty="0">
                <a:latin typeface="Times New Roman"/>
                <a:cs typeface="Times New Roman"/>
              </a:rPr>
              <a:t>to  the </a:t>
            </a:r>
            <a:r>
              <a:rPr sz="1800" spc="-5" dirty="0">
                <a:latin typeface="Times New Roman"/>
                <a:cs typeface="Times New Roman"/>
              </a:rPr>
              <a:t>consumers. </a:t>
            </a:r>
            <a:r>
              <a:rPr sz="1800" dirty="0">
                <a:latin typeface="Times New Roman"/>
                <a:cs typeface="Times New Roman"/>
              </a:rPr>
              <a:t>These </a:t>
            </a:r>
            <a:r>
              <a:rPr sz="1800" spc="-5" dirty="0">
                <a:latin typeface="Times New Roman"/>
                <a:cs typeface="Times New Roman"/>
              </a:rPr>
              <a:t>functions </a:t>
            </a:r>
            <a:r>
              <a:rPr sz="1800" dirty="0">
                <a:latin typeface="Times New Roman"/>
                <a:cs typeface="Times New Roman"/>
              </a:rPr>
              <a:t>are </a:t>
            </a:r>
            <a:r>
              <a:rPr sz="1800" spc="-5" dirty="0">
                <a:latin typeface="Times New Roman"/>
                <a:cs typeface="Times New Roman"/>
              </a:rPr>
              <a:t>obviously performed </a:t>
            </a:r>
            <a:r>
              <a:rPr sz="1800" spc="-10" dirty="0">
                <a:latin typeface="Times New Roman"/>
                <a:cs typeface="Times New Roman"/>
              </a:rPr>
              <a:t>by  </a:t>
            </a:r>
            <a:r>
              <a:rPr sz="1800" spc="-5" dirty="0">
                <a:latin typeface="Times New Roman"/>
                <a:cs typeface="Times New Roman"/>
              </a:rPr>
              <a:t>non-farm enterprises. Further, </a:t>
            </a:r>
            <a:r>
              <a:rPr sz="1800" dirty="0">
                <a:latin typeface="Times New Roman"/>
                <a:cs typeface="Times New Roman"/>
              </a:rPr>
              <a:t>if </a:t>
            </a:r>
            <a:r>
              <a:rPr sz="1800" spc="-5" dirty="0">
                <a:latin typeface="Times New Roman"/>
                <a:cs typeface="Times New Roman"/>
              </a:rPr>
              <a:t>the increase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agricultural  </a:t>
            </a:r>
            <a:r>
              <a:rPr sz="1800" dirty="0">
                <a:latin typeface="Times New Roman"/>
                <a:cs typeface="Times New Roman"/>
              </a:rPr>
              <a:t>production </a:t>
            </a:r>
            <a:r>
              <a:rPr sz="1800" spc="-5" dirty="0">
                <a:latin typeface="Times New Roman"/>
                <a:cs typeface="Times New Roman"/>
              </a:rPr>
              <a:t>is accompanied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rise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real incomes </a:t>
            </a:r>
            <a:r>
              <a:rPr sz="1800" dirty="0">
                <a:latin typeface="Times New Roman"/>
                <a:cs typeface="Times New Roman"/>
              </a:rPr>
              <a:t>of farm  families, </a:t>
            </a:r>
            <a:r>
              <a:rPr sz="1800" spc="-5" dirty="0">
                <a:latin typeface="Times New Roman"/>
                <a:cs typeface="Times New Roman"/>
              </a:rPr>
              <a:t>the demand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these families </a:t>
            </a:r>
            <a:r>
              <a:rPr sz="1800" dirty="0">
                <a:latin typeface="Times New Roman"/>
                <a:cs typeface="Times New Roman"/>
              </a:rPr>
              <a:t>for non-farm  </a:t>
            </a:r>
            <a:r>
              <a:rPr sz="1800" spc="-5" dirty="0">
                <a:latin typeface="Times New Roman"/>
                <a:cs typeface="Times New Roman"/>
              </a:rPr>
              <a:t>consumer </a:t>
            </a:r>
            <a:r>
              <a:rPr sz="1800" dirty="0">
                <a:latin typeface="Times New Roman"/>
                <a:cs typeface="Times New Roman"/>
              </a:rPr>
              <a:t>goods goes up </a:t>
            </a:r>
            <a:r>
              <a:rPr sz="1800" spc="-5" dirty="0">
                <a:latin typeface="Times New Roman"/>
                <a:cs typeface="Times New Roman"/>
              </a:rPr>
              <a:t>as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proportion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income </a:t>
            </a:r>
            <a:r>
              <a:rPr sz="1800" dirty="0">
                <a:latin typeface="Times New Roman"/>
                <a:cs typeface="Times New Roman"/>
              </a:rPr>
              <a:t>spent  on non-food </a:t>
            </a:r>
            <a:r>
              <a:rPr sz="1800" spc="-5" dirty="0">
                <a:latin typeface="Times New Roman"/>
                <a:cs typeface="Times New Roman"/>
              </a:rPr>
              <a:t>consumables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durables </a:t>
            </a:r>
            <a:r>
              <a:rPr sz="1800" dirty="0">
                <a:latin typeface="Times New Roman"/>
                <a:cs typeface="Times New Roman"/>
              </a:rPr>
              <a:t>tends to </a:t>
            </a:r>
            <a:r>
              <a:rPr sz="1800" spc="-5" dirty="0">
                <a:latin typeface="Times New Roman"/>
                <a:cs typeface="Times New Roman"/>
              </a:rPr>
              <a:t>rise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with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3481" y="471931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69949"/>
            <a:ext cx="5447030" cy="3616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7465">
              <a:lnSpc>
                <a:spcPct val="1078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increase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10" dirty="0">
                <a:latin typeface="Times New Roman"/>
                <a:cs typeface="Times New Roman"/>
              </a:rPr>
              <a:t>real </a:t>
            </a:r>
            <a:r>
              <a:rPr sz="1800" spc="-5" dirty="0">
                <a:latin typeface="Times New Roman"/>
                <a:cs typeface="Times New Roman"/>
              </a:rPr>
              <a:t>per </a:t>
            </a:r>
            <a:r>
              <a:rPr sz="1800" dirty="0">
                <a:latin typeface="Times New Roman"/>
                <a:cs typeface="Times New Roman"/>
              </a:rPr>
              <a:t>capital </a:t>
            </a:r>
            <a:r>
              <a:rPr sz="1800" spc="-5" dirty="0">
                <a:latin typeface="Times New Roman"/>
                <a:cs typeface="Times New Roman"/>
              </a:rPr>
              <a:t>income. Several </a:t>
            </a:r>
            <a:r>
              <a:rPr sz="1800" dirty="0">
                <a:latin typeface="Times New Roman"/>
                <a:cs typeface="Times New Roman"/>
              </a:rPr>
              <a:t>industries,  thus find </a:t>
            </a:r>
            <a:r>
              <a:rPr sz="1800" spc="-10" dirty="0">
                <a:latin typeface="Times New Roman"/>
                <a:cs typeface="Times New Roman"/>
              </a:rPr>
              <a:t>new </a:t>
            </a:r>
            <a:r>
              <a:rPr sz="1800" spc="-5" dirty="0">
                <a:latin typeface="Times New Roman"/>
                <a:cs typeface="Times New Roman"/>
              </a:rPr>
              <a:t>markets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their products </a:t>
            </a:r>
            <a:r>
              <a:rPr sz="1800" dirty="0">
                <a:latin typeface="Times New Roman"/>
                <a:cs typeface="Times New Roman"/>
              </a:rPr>
              <a:t>in the </a:t>
            </a:r>
            <a:r>
              <a:rPr sz="1800" spc="-5" dirty="0">
                <a:latin typeface="Times New Roman"/>
                <a:cs typeface="Times New Roman"/>
              </a:rPr>
              <a:t>farm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sector.</a:t>
            </a:r>
            <a:endParaRPr sz="1800">
              <a:latin typeface="Times New Roman"/>
              <a:cs typeface="Times New Roman"/>
            </a:endParaRPr>
          </a:p>
          <a:p>
            <a:pPr marL="12700" marR="5080" indent="456565">
              <a:lnSpc>
                <a:spcPct val="108200"/>
              </a:lnSpc>
              <a:spcBef>
                <a:spcPts val="240"/>
              </a:spcBef>
            </a:pPr>
            <a:r>
              <a:rPr sz="1800" spc="-5" dirty="0">
                <a:latin typeface="Times New Roman"/>
                <a:cs typeface="Times New Roman"/>
              </a:rPr>
              <a:t>Agricultural marketing, therefore, can </a:t>
            </a:r>
            <a:r>
              <a:rPr sz="1800" spc="-10" dirty="0">
                <a:latin typeface="Times New Roman"/>
                <a:cs typeface="Times New Roman"/>
              </a:rPr>
              <a:t>be </a:t>
            </a:r>
            <a:r>
              <a:rPr sz="1800" spc="-5" dirty="0">
                <a:latin typeface="Times New Roman"/>
                <a:cs typeface="Times New Roman"/>
              </a:rPr>
              <a:t>defined as  </a:t>
            </a:r>
            <a:r>
              <a:rPr sz="1800" dirty="0">
                <a:latin typeface="Times New Roman"/>
                <a:cs typeface="Times New Roman"/>
              </a:rPr>
              <a:t>comprising of </a:t>
            </a:r>
            <a:r>
              <a:rPr sz="1800" spc="-10" dirty="0">
                <a:latin typeface="Times New Roman"/>
                <a:cs typeface="Times New Roman"/>
              </a:rPr>
              <a:t>all </a:t>
            </a:r>
            <a:r>
              <a:rPr sz="1800" spc="-5" dirty="0">
                <a:latin typeface="Times New Roman"/>
                <a:cs typeface="Times New Roman"/>
              </a:rPr>
              <a:t>activities </a:t>
            </a:r>
            <a:r>
              <a:rPr sz="1800" dirty="0">
                <a:latin typeface="Times New Roman"/>
                <a:cs typeface="Times New Roman"/>
              </a:rPr>
              <a:t>involved in </a:t>
            </a:r>
            <a:r>
              <a:rPr sz="1800" spc="-5" dirty="0">
                <a:latin typeface="Times New Roman"/>
                <a:cs typeface="Times New Roman"/>
              </a:rPr>
              <a:t>supply </a:t>
            </a:r>
            <a:r>
              <a:rPr sz="1800" dirty="0">
                <a:latin typeface="Times New Roman"/>
                <a:cs typeface="Times New Roman"/>
              </a:rPr>
              <a:t>of farm  inputs to the </a:t>
            </a:r>
            <a:r>
              <a:rPr sz="1800" spc="-5" dirty="0">
                <a:latin typeface="Times New Roman"/>
                <a:cs typeface="Times New Roman"/>
              </a:rPr>
              <a:t>farmers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movement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agricultural  </a:t>
            </a:r>
            <a:r>
              <a:rPr sz="1800" dirty="0">
                <a:latin typeface="Times New Roman"/>
                <a:cs typeface="Times New Roman"/>
              </a:rPr>
              <a:t>products from </a:t>
            </a:r>
            <a:r>
              <a:rPr sz="1800" spc="-5" dirty="0">
                <a:latin typeface="Times New Roman"/>
                <a:cs typeface="Times New Roman"/>
              </a:rPr>
              <a:t>the farms </a:t>
            </a:r>
            <a:r>
              <a:rPr sz="1800" dirty="0">
                <a:latin typeface="Times New Roman"/>
                <a:cs typeface="Times New Roman"/>
              </a:rPr>
              <a:t>to the </a:t>
            </a:r>
            <a:r>
              <a:rPr sz="1800" spc="-5" dirty="0">
                <a:latin typeface="Times New Roman"/>
                <a:cs typeface="Times New Roman"/>
              </a:rPr>
              <a:t>consumers. </a:t>
            </a:r>
            <a:r>
              <a:rPr sz="1800" dirty="0">
                <a:latin typeface="Times New Roman"/>
                <a:cs typeface="Times New Roman"/>
              </a:rPr>
              <a:t>Agricultural  </a:t>
            </a:r>
            <a:r>
              <a:rPr sz="1800" spc="-5" dirty="0">
                <a:latin typeface="Times New Roman"/>
                <a:cs typeface="Times New Roman"/>
              </a:rPr>
              <a:t>marketing system </a:t>
            </a:r>
            <a:r>
              <a:rPr sz="1800" dirty="0">
                <a:latin typeface="Times New Roman"/>
                <a:cs typeface="Times New Roman"/>
              </a:rPr>
              <a:t>includes the </a:t>
            </a:r>
            <a:r>
              <a:rPr sz="1800" spc="-5" dirty="0">
                <a:latin typeface="Times New Roman"/>
                <a:cs typeface="Times New Roman"/>
              </a:rPr>
              <a:t>assessment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demand </a:t>
            </a:r>
            <a:r>
              <a:rPr sz="1800" dirty="0">
                <a:latin typeface="Times New Roman"/>
                <a:cs typeface="Times New Roman"/>
              </a:rPr>
              <a:t>for  </a:t>
            </a:r>
            <a:r>
              <a:rPr sz="1800" spc="-5" dirty="0">
                <a:latin typeface="Times New Roman"/>
                <a:cs typeface="Times New Roman"/>
              </a:rPr>
              <a:t>farm-inputs </a:t>
            </a:r>
            <a:r>
              <a:rPr sz="1800" dirty="0">
                <a:latin typeface="Times New Roman"/>
                <a:cs typeface="Times New Roman"/>
              </a:rPr>
              <a:t>and their </a:t>
            </a:r>
            <a:r>
              <a:rPr sz="1800" spc="-5" dirty="0">
                <a:latin typeface="Times New Roman"/>
                <a:cs typeface="Times New Roman"/>
              </a:rPr>
              <a:t>supply, </a:t>
            </a:r>
            <a:r>
              <a:rPr sz="1800" dirty="0">
                <a:latin typeface="Times New Roman"/>
                <a:cs typeface="Times New Roman"/>
              </a:rPr>
              <a:t>post-harvest </a:t>
            </a:r>
            <a:r>
              <a:rPr sz="1800" spc="-5" dirty="0">
                <a:latin typeface="Times New Roman"/>
                <a:cs typeface="Times New Roman"/>
              </a:rPr>
              <a:t>handling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farm  </a:t>
            </a:r>
            <a:r>
              <a:rPr sz="1800" dirty="0">
                <a:latin typeface="Times New Roman"/>
                <a:cs typeface="Times New Roman"/>
              </a:rPr>
              <a:t>products, </a:t>
            </a:r>
            <a:r>
              <a:rPr sz="1800" spc="-5" dirty="0">
                <a:latin typeface="Times New Roman"/>
                <a:cs typeface="Times New Roman"/>
              </a:rPr>
              <a:t>performance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various </a:t>
            </a:r>
            <a:r>
              <a:rPr sz="1800" dirty="0">
                <a:latin typeface="Times New Roman"/>
                <a:cs typeface="Times New Roman"/>
              </a:rPr>
              <a:t>activities </a:t>
            </a:r>
            <a:r>
              <a:rPr sz="1800" spc="-5" dirty="0">
                <a:latin typeface="Times New Roman"/>
                <a:cs typeface="Times New Roman"/>
              </a:rPr>
              <a:t>required </a:t>
            </a:r>
            <a:r>
              <a:rPr sz="1800" dirty="0">
                <a:latin typeface="Times New Roman"/>
                <a:cs typeface="Times New Roman"/>
              </a:rPr>
              <a:t>in  transferring farm products from </a:t>
            </a:r>
            <a:r>
              <a:rPr sz="1800" spc="-5" dirty="0">
                <a:latin typeface="Times New Roman"/>
                <a:cs typeface="Times New Roman"/>
              </a:rPr>
              <a:t>farm </a:t>
            </a:r>
            <a:r>
              <a:rPr sz="1800" dirty="0">
                <a:latin typeface="Times New Roman"/>
                <a:cs typeface="Times New Roman"/>
              </a:rPr>
              <a:t>gate to </a:t>
            </a:r>
            <a:r>
              <a:rPr sz="1800" spc="-5" dirty="0">
                <a:latin typeface="Times New Roman"/>
                <a:cs typeface="Times New Roman"/>
              </a:rPr>
              <a:t>processing  </a:t>
            </a:r>
            <a:r>
              <a:rPr sz="1800" dirty="0">
                <a:latin typeface="Times New Roman"/>
                <a:cs typeface="Times New Roman"/>
              </a:rPr>
              <a:t>industries and/or to </a:t>
            </a:r>
            <a:r>
              <a:rPr sz="1800" spc="-5" dirty="0">
                <a:latin typeface="Times New Roman"/>
                <a:cs typeface="Times New Roman"/>
              </a:rPr>
              <a:t>ultimate consumers, assessment </a:t>
            </a:r>
            <a:r>
              <a:rPr sz="1800" dirty="0">
                <a:latin typeface="Times New Roman"/>
                <a:cs typeface="Times New Roman"/>
              </a:rPr>
              <a:t>of  demand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3481" y="471931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68425"/>
            <a:ext cx="5496560" cy="3895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2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importance of </a:t>
            </a:r>
            <a:r>
              <a:rPr sz="1800" spc="-10" dirty="0">
                <a:latin typeface="Times New Roman"/>
                <a:cs typeface="Times New Roman"/>
              </a:rPr>
              <a:t>farm </a:t>
            </a:r>
            <a:r>
              <a:rPr sz="1800" dirty="0">
                <a:latin typeface="Times New Roman"/>
                <a:cs typeface="Times New Roman"/>
              </a:rPr>
              <a:t>inputs — </a:t>
            </a:r>
            <a:r>
              <a:rPr sz="1800" spc="-5" dirty="0">
                <a:latin typeface="Times New Roman"/>
                <a:cs typeface="Times New Roman"/>
              </a:rPr>
              <a:t>improved seeds, fertilizers,  insecticides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pesticides, farm machinery, implements 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credit </a:t>
            </a:r>
            <a:r>
              <a:rPr sz="1800" dirty="0">
                <a:latin typeface="Times New Roman"/>
                <a:cs typeface="Times New Roman"/>
              </a:rPr>
              <a:t>— in </a:t>
            </a:r>
            <a:r>
              <a:rPr sz="1800" spc="-5" dirty="0">
                <a:latin typeface="Times New Roman"/>
                <a:cs typeface="Times New Roman"/>
              </a:rPr>
              <a:t>the production </a:t>
            </a:r>
            <a:r>
              <a:rPr sz="1800" spc="-10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farm </a:t>
            </a:r>
            <a:r>
              <a:rPr sz="1800" spc="-5" dirty="0">
                <a:latin typeface="Times New Roman"/>
                <a:cs typeface="Times New Roman"/>
              </a:rPr>
              <a:t>products has  increased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recent decades. The </a:t>
            </a:r>
            <a:r>
              <a:rPr sz="1800" spc="5" dirty="0">
                <a:latin typeface="Times New Roman"/>
                <a:cs typeface="Times New Roman"/>
              </a:rPr>
              <a:t>new </a:t>
            </a:r>
            <a:r>
              <a:rPr sz="1800" spc="-5" dirty="0">
                <a:latin typeface="Times New Roman"/>
                <a:cs typeface="Times New Roman"/>
              </a:rPr>
              <a:t>agricultural  technology is </a:t>
            </a:r>
            <a:r>
              <a:rPr sz="1800" dirty="0">
                <a:latin typeface="Times New Roman"/>
                <a:cs typeface="Times New Roman"/>
              </a:rPr>
              <a:t>input-responsive. Thus, </a:t>
            </a:r>
            <a:r>
              <a:rPr sz="1800" spc="-5" dirty="0">
                <a:latin typeface="Times New Roman"/>
                <a:cs typeface="Times New Roman"/>
              </a:rPr>
              <a:t>the scope </a:t>
            </a:r>
            <a:r>
              <a:rPr sz="1800" dirty="0">
                <a:latin typeface="Times New Roman"/>
                <a:cs typeface="Times New Roman"/>
              </a:rPr>
              <a:t>of  </a:t>
            </a:r>
            <a:r>
              <a:rPr sz="1800" spc="-5" dirty="0">
                <a:latin typeface="Times New Roman"/>
                <a:cs typeface="Times New Roman"/>
              </a:rPr>
              <a:t>agricultural marketing must </a:t>
            </a:r>
            <a:r>
              <a:rPr sz="1800" dirty="0">
                <a:latin typeface="Times New Roman"/>
                <a:cs typeface="Times New Roman"/>
              </a:rPr>
              <a:t>include both product </a:t>
            </a:r>
            <a:r>
              <a:rPr sz="1800" spc="-5" dirty="0">
                <a:latin typeface="Times New Roman"/>
                <a:cs typeface="Times New Roman"/>
              </a:rPr>
              <a:t>marketing 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input marketing. </a:t>
            </a:r>
            <a:r>
              <a:rPr sz="1800" dirty="0">
                <a:latin typeface="Times New Roman"/>
                <a:cs typeface="Times New Roman"/>
              </a:rPr>
              <a:t>In this book, the </a:t>
            </a:r>
            <a:r>
              <a:rPr sz="1800" spc="-5" dirty="0">
                <a:latin typeface="Times New Roman"/>
                <a:cs typeface="Times New Roman"/>
              </a:rPr>
              <a:t>subject-matter </a:t>
            </a:r>
            <a:r>
              <a:rPr sz="1800" dirty="0">
                <a:latin typeface="Times New Roman"/>
                <a:cs typeface="Times New Roman"/>
              </a:rPr>
              <a:t>of  </a:t>
            </a:r>
            <a:r>
              <a:rPr sz="1800" spc="-5" dirty="0">
                <a:latin typeface="Times New Roman"/>
                <a:cs typeface="Times New Roman"/>
              </a:rPr>
              <a:t>agricultural marketing has been </a:t>
            </a:r>
            <a:r>
              <a:rPr sz="1800" dirty="0">
                <a:latin typeface="Times New Roman"/>
                <a:cs typeface="Times New Roman"/>
              </a:rPr>
              <a:t>dealt </a:t>
            </a:r>
            <a:r>
              <a:rPr sz="1800" spc="-5" dirty="0">
                <a:latin typeface="Times New Roman"/>
                <a:cs typeface="Times New Roman"/>
              </a:rPr>
              <a:t>with; </a:t>
            </a:r>
            <a:r>
              <a:rPr sz="1800" dirty="0">
                <a:latin typeface="Times New Roman"/>
                <a:cs typeface="Times New Roman"/>
              </a:rPr>
              <a:t>both from the  </a:t>
            </a:r>
            <a:r>
              <a:rPr sz="1800" spc="-5" dirty="0">
                <a:latin typeface="Times New Roman"/>
                <a:cs typeface="Times New Roman"/>
              </a:rPr>
              <a:t>theoretical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practical points </a:t>
            </a:r>
            <a:r>
              <a:rPr sz="1800" dirty="0">
                <a:latin typeface="Times New Roman"/>
                <a:cs typeface="Times New Roman"/>
              </a:rPr>
              <a:t>of view. It </a:t>
            </a:r>
            <a:r>
              <a:rPr sz="1800" spc="-5" dirty="0">
                <a:latin typeface="Times New Roman"/>
                <a:cs typeface="Times New Roman"/>
              </a:rPr>
              <a:t>covers what the  </a:t>
            </a:r>
            <a:r>
              <a:rPr sz="1800" dirty="0">
                <a:latin typeface="Times New Roman"/>
                <a:cs typeface="Times New Roman"/>
              </a:rPr>
              <a:t>system </a:t>
            </a:r>
            <a:r>
              <a:rPr sz="1800" spc="-5" dirty="0">
                <a:latin typeface="Times New Roman"/>
                <a:cs typeface="Times New Roman"/>
              </a:rPr>
              <a:t>is, </a:t>
            </a:r>
            <a:r>
              <a:rPr sz="1800" dirty="0">
                <a:latin typeface="Times New Roman"/>
                <a:cs typeface="Times New Roman"/>
              </a:rPr>
              <a:t>how </a:t>
            </a:r>
            <a:r>
              <a:rPr sz="1800" spc="-5" dirty="0">
                <a:latin typeface="Times New Roman"/>
                <a:cs typeface="Times New Roman"/>
              </a:rPr>
              <a:t>it functions,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10" dirty="0">
                <a:latin typeface="Times New Roman"/>
                <a:cs typeface="Times New Roman"/>
              </a:rPr>
              <a:t>how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given methods </a:t>
            </a:r>
            <a:r>
              <a:rPr sz="1800" dirty="0">
                <a:latin typeface="Times New Roman"/>
                <a:cs typeface="Times New Roman"/>
              </a:rPr>
              <a:t>or  </a:t>
            </a:r>
            <a:r>
              <a:rPr sz="1800" spc="-5" dirty="0">
                <a:latin typeface="Times New Roman"/>
                <a:cs typeface="Times New Roman"/>
              </a:rPr>
              <a:t>techniques </a:t>
            </a:r>
            <a:r>
              <a:rPr sz="1800" spc="-10" dirty="0">
                <a:latin typeface="Times New Roman"/>
                <a:cs typeface="Times New Roman"/>
              </a:rPr>
              <a:t>may </a:t>
            </a:r>
            <a:r>
              <a:rPr sz="1800" dirty="0">
                <a:latin typeface="Times New Roman"/>
                <a:cs typeface="Times New Roman"/>
              </a:rPr>
              <a:t>be </a:t>
            </a:r>
            <a:r>
              <a:rPr sz="1800" spc="-5" dirty="0">
                <a:latin typeface="Times New Roman"/>
                <a:cs typeface="Times New Roman"/>
              </a:rPr>
              <a:t>modified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get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maximum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benefits.</a:t>
            </a:r>
            <a:endParaRPr sz="1800">
              <a:latin typeface="Times New Roman"/>
              <a:cs typeface="Times New Roman"/>
            </a:endParaRPr>
          </a:p>
          <a:p>
            <a:pPr marL="12700" marR="722630" indent="462915">
              <a:lnSpc>
                <a:spcPct val="107800"/>
              </a:lnSpc>
              <a:spcBef>
                <a:spcPts val="95"/>
              </a:spcBef>
            </a:pPr>
            <a:r>
              <a:rPr sz="1800" spc="-5" dirty="0">
                <a:latin typeface="Times New Roman"/>
                <a:cs typeface="Times New Roman"/>
              </a:rPr>
              <a:t>Specially, the subject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agricultural marketing  </a:t>
            </a:r>
            <a:r>
              <a:rPr sz="1800" dirty="0">
                <a:latin typeface="Times New Roman"/>
                <a:cs typeface="Times New Roman"/>
              </a:rPr>
              <a:t>includes </a:t>
            </a:r>
            <a:r>
              <a:rPr sz="1800" spc="-5" dirty="0">
                <a:latin typeface="Times New Roman"/>
                <a:cs typeface="Times New Roman"/>
              </a:rPr>
              <a:t>marketing functions, agencies,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channels,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3481" y="471931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7556" y="868425"/>
            <a:ext cx="5419725" cy="38849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76530">
              <a:lnSpc>
                <a:spcPct val="108100"/>
              </a:lnSpc>
              <a:spcBef>
                <a:spcPts val="105"/>
              </a:spcBef>
            </a:pPr>
            <a:r>
              <a:rPr sz="1800" dirty="0">
                <a:latin typeface="Times New Roman"/>
                <a:cs typeface="Times New Roman"/>
              </a:rPr>
              <a:t>efficiency and </a:t>
            </a:r>
            <a:r>
              <a:rPr sz="1800" spc="-5" dirty="0">
                <a:latin typeface="Times New Roman"/>
                <a:cs typeface="Times New Roman"/>
              </a:rPr>
              <a:t>costs, </a:t>
            </a:r>
            <a:r>
              <a:rPr sz="1800" dirty="0">
                <a:latin typeface="Times New Roman"/>
                <a:cs typeface="Times New Roman"/>
              </a:rPr>
              <a:t>price </a:t>
            </a:r>
            <a:r>
              <a:rPr sz="1800" spc="-5" dirty="0">
                <a:latin typeface="Times New Roman"/>
                <a:cs typeface="Times New Roman"/>
              </a:rPr>
              <a:t>spread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market integration,  producer's surplus, marketing </a:t>
            </a:r>
            <a:r>
              <a:rPr sz="1800" dirty="0">
                <a:latin typeface="Times New Roman"/>
                <a:cs typeface="Times New Roman"/>
              </a:rPr>
              <a:t>institutions, </a:t>
            </a:r>
            <a:r>
              <a:rPr sz="1800" spc="-5" dirty="0">
                <a:latin typeface="Times New Roman"/>
                <a:cs typeface="Times New Roman"/>
              </a:rPr>
              <a:t>government  policy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research, imports/exports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agricultural  commodities and commodity and </a:t>
            </a:r>
            <a:r>
              <a:rPr sz="1800" dirty="0">
                <a:latin typeface="Times New Roman"/>
                <a:cs typeface="Times New Roman"/>
              </a:rPr>
              <a:t>futures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trading.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1800" spc="-5" dirty="0">
                <a:latin typeface="Times New Roman"/>
                <a:cs typeface="Times New Roman"/>
              </a:rPr>
              <a:t>New </a:t>
            </a:r>
            <a:r>
              <a:rPr sz="1800" dirty="0">
                <a:latin typeface="Times New Roman"/>
                <a:cs typeface="Times New Roman"/>
              </a:rPr>
              <a:t>Role of </a:t>
            </a:r>
            <a:r>
              <a:rPr sz="1800" spc="-5" dirty="0">
                <a:latin typeface="Times New Roman"/>
                <a:cs typeface="Times New Roman"/>
              </a:rPr>
              <a:t>Agricultural Marketing</a:t>
            </a:r>
            <a:endParaRPr sz="1800">
              <a:latin typeface="Times New Roman"/>
              <a:cs typeface="Times New Roman"/>
            </a:endParaRPr>
          </a:p>
          <a:p>
            <a:pPr marL="12700" marR="60960" indent="456565">
              <a:lnSpc>
                <a:spcPts val="2330"/>
              </a:lnSpc>
              <a:spcBef>
                <a:spcPts val="45"/>
              </a:spcBef>
            </a:pPr>
            <a:r>
              <a:rPr sz="1800" spc="-5" dirty="0">
                <a:latin typeface="Times New Roman"/>
                <a:cs typeface="Times New Roman"/>
              </a:rPr>
              <a:t>Agricultural marketing scenario </a:t>
            </a:r>
            <a:r>
              <a:rPr sz="1800" spc="-10" dirty="0">
                <a:latin typeface="Times New Roman"/>
                <a:cs typeface="Times New Roman"/>
              </a:rPr>
              <a:t>in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country has  </a:t>
            </a:r>
            <a:r>
              <a:rPr sz="1800" dirty="0">
                <a:latin typeface="Times New Roman"/>
                <a:cs typeface="Times New Roman"/>
              </a:rPr>
              <a:t>undergone a </a:t>
            </a:r>
            <a:r>
              <a:rPr sz="1800" spc="-5" dirty="0">
                <a:latin typeface="Times New Roman"/>
                <a:cs typeface="Times New Roman"/>
              </a:rPr>
              <a:t>sea-change </a:t>
            </a:r>
            <a:r>
              <a:rPr sz="1800" dirty="0">
                <a:latin typeface="Times New Roman"/>
                <a:cs typeface="Times New Roman"/>
              </a:rPr>
              <a:t>over the last </a:t>
            </a:r>
            <a:r>
              <a:rPr sz="1800" spc="-5" dirty="0">
                <a:latin typeface="Times New Roman"/>
                <a:cs typeface="Times New Roman"/>
              </a:rPr>
              <a:t>six </a:t>
            </a:r>
            <a:r>
              <a:rPr sz="1800" dirty="0">
                <a:latin typeface="Times New Roman"/>
                <a:cs typeface="Times New Roman"/>
              </a:rPr>
              <a:t>decades owing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34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increases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the supply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agricultural </a:t>
            </a:r>
            <a:r>
              <a:rPr sz="1800" dirty="0">
                <a:latin typeface="Times New Roman"/>
                <a:cs typeface="Times New Roman"/>
              </a:rPr>
              <a:t>commodities and  </a:t>
            </a:r>
            <a:r>
              <a:rPr sz="1800" spc="-5" dirty="0">
                <a:latin typeface="Times New Roman"/>
                <a:cs typeface="Times New Roman"/>
              </a:rPr>
              <a:t>consequently </a:t>
            </a:r>
            <a:r>
              <a:rPr sz="1800" dirty="0">
                <a:latin typeface="Times New Roman"/>
                <a:cs typeface="Times New Roman"/>
              </a:rPr>
              <a:t>in their </a:t>
            </a:r>
            <a:r>
              <a:rPr sz="1800" spc="-5" dirty="0">
                <a:latin typeface="Times New Roman"/>
                <a:cs typeface="Times New Roman"/>
              </a:rPr>
              <a:t>marketed surpluses; increase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endParaRPr sz="1800">
              <a:latin typeface="Times New Roman"/>
              <a:cs typeface="Times New Roman"/>
            </a:endParaRPr>
          </a:p>
          <a:p>
            <a:pPr marL="12700" marR="52069">
              <a:lnSpc>
                <a:spcPts val="233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urbanization and </a:t>
            </a:r>
            <a:r>
              <a:rPr sz="1800" spc="-5" dirty="0">
                <a:latin typeface="Times New Roman"/>
                <a:cs typeface="Times New Roman"/>
              </a:rPr>
              <a:t>income levels and </a:t>
            </a:r>
            <a:r>
              <a:rPr sz="1800" dirty="0">
                <a:latin typeface="Times New Roman"/>
                <a:cs typeface="Times New Roman"/>
              </a:rPr>
              <a:t>thereby </a:t>
            </a:r>
            <a:r>
              <a:rPr sz="1800" spc="-5" dirty="0">
                <a:latin typeface="Times New Roman"/>
                <a:cs typeface="Times New Roman"/>
              </a:rPr>
              <a:t>changes </a:t>
            </a:r>
            <a:r>
              <a:rPr sz="1800" dirty="0">
                <a:latin typeface="Times New Roman"/>
                <a:cs typeface="Times New Roman"/>
              </a:rPr>
              <a:t>in the  pattern of </a:t>
            </a:r>
            <a:r>
              <a:rPr sz="1800" spc="-5" dirty="0">
                <a:latin typeface="Times New Roman"/>
                <a:cs typeface="Times New Roman"/>
              </a:rPr>
              <a:t>demand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farm </a:t>
            </a:r>
            <a:r>
              <a:rPr sz="1800" dirty="0">
                <a:latin typeface="Times New Roman"/>
                <a:cs typeface="Times New Roman"/>
              </a:rPr>
              <a:t>products and their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derivatives;</a:t>
            </a:r>
            <a:endParaRPr sz="1800">
              <a:latin typeface="Times New Roman"/>
              <a:cs typeface="Times New Roman"/>
            </a:endParaRPr>
          </a:p>
          <a:p>
            <a:pPr marL="12700" marR="99060">
              <a:lnSpc>
                <a:spcPts val="2340"/>
              </a:lnSpc>
            </a:pPr>
            <a:r>
              <a:rPr sz="1800" spc="-5" dirty="0">
                <a:latin typeface="Times New Roman"/>
                <a:cs typeface="Times New Roman"/>
              </a:rPr>
              <a:t>slow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steady increase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the linkages </a:t>
            </a:r>
            <a:r>
              <a:rPr sz="1800" dirty="0">
                <a:latin typeface="Times New Roman"/>
                <a:cs typeface="Times New Roman"/>
              </a:rPr>
              <a:t>with the </a:t>
            </a:r>
            <a:r>
              <a:rPr sz="1800" spc="-5" dirty="0">
                <a:latin typeface="Times New Roman"/>
                <a:cs typeface="Times New Roman"/>
              </a:rPr>
              <a:t>overseas  markets;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changes </a:t>
            </a:r>
            <a:r>
              <a:rPr sz="1800" dirty="0">
                <a:latin typeface="Times New Roman"/>
                <a:cs typeface="Times New Roman"/>
              </a:rPr>
              <a:t>in the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</TotalTime>
  <Words>3225</Words>
  <Application>Microsoft Office PowerPoint</Application>
  <PresentationFormat>Custom</PresentationFormat>
  <Paragraphs>209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Carlito</vt:lpstr>
      <vt:lpstr>Century Gothic</vt:lpstr>
      <vt:lpstr>Times New Roman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Agricultural Marketing â•ﬁ Definition and Scope</dc:title>
  <dc:creator>ELCOT</dc:creator>
  <cp:lastModifiedBy>ELCOT</cp:lastModifiedBy>
  <cp:revision>1</cp:revision>
  <dcterms:created xsi:type="dcterms:W3CDTF">2020-12-06T07:03:00Z</dcterms:created>
  <dcterms:modified xsi:type="dcterms:W3CDTF">2020-12-06T07:09:10Z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2020-12-05T00:00:00Z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2020-12-06T00:00:00Z</vt:filetime>
  </property>
</Properties>
</file>